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446" r:id="rId2"/>
    <p:sldId id="398" r:id="rId3"/>
    <p:sldId id="399" r:id="rId4"/>
    <p:sldId id="400" r:id="rId5"/>
    <p:sldId id="401" r:id="rId6"/>
    <p:sldId id="402" r:id="rId7"/>
    <p:sldId id="403" r:id="rId8"/>
    <p:sldId id="404" r:id="rId9"/>
    <p:sldId id="406" r:id="rId10"/>
    <p:sldId id="407" r:id="rId11"/>
    <p:sldId id="408" r:id="rId12"/>
    <p:sldId id="409" r:id="rId13"/>
    <p:sldId id="405" r:id="rId14"/>
    <p:sldId id="410" r:id="rId15"/>
    <p:sldId id="411" r:id="rId16"/>
    <p:sldId id="412" r:id="rId17"/>
    <p:sldId id="413" r:id="rId18"/>
    <p:sldId id="414" r:id="rId19"/>
    <p:sldId id="415" r:id="rId20"/>
    <p:sldId id="416" r:id="rId21"/>
    <p:sldId id="417" r:id="rId22"/>
    <p:sldId id="419" r:id="rId23"/>
    <p:sldId id="420" r:id="rId24"/>
    <p:sldId id="421" r:id="rId25"/>
    <p:sldId id="423" r:id="rId26"/>
    <p:sldId id="424" r:id="rId27"/>
    <p:sldId id="425" r:id="rId28"/>
    <p:sldId id="426" r:id="rId29"/>
    <p:sldId id="427" r:id="rId30"/>
    <p:sldId id="490" r:id="rId31"/>
    <p:sldId id="428" r:id="rId32"/>
    <p:sldId id="429" r:id="rId33"/>
    <p:sldId id="430" r:id="rId34"/>
    <p:sldId id="431" r:id="rId35"/>
    <p:sldId id="444" r:id="rId36"/>
    <p:sldId id="432" r:id="rId37"/>
    <p:sldId id="434" r:id="rId38"/>
    <p:sldId id="435" r:id="rId39"/>
    <p:sldId id="436" r:id="rId40"/>
    <p:sldId id="437" r:id="rId41"/>
    <p:sldId id="438" r:id="rId42"/>
    <p:sldId id="439" r:id="rId43"/>
    <p:sldId id="441" r:id="rId44"/>
    <p:sldId id="440" r:id="rId45"/>
    <p:sldId id="442" r:id="rId46"/>
    <p:sldId id="443"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67" r:id="rId68"/>
    <p:sldId id="468" r:id="rId69"/>
    <p:sldId id="469" r:id="rId70"/>
    <p:sldId id="470" r:id="rId71"/>
    <p:sldId id="471" r:id="rId72"/>
    <p:sldId id="491" r:id="rId73"/>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3366FF"/>
    <a:srgbClr val="CC0000"/>
    <a:srgbClr val="990033"/>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2" d="100"/>
          <a:sy n="92"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cs typeface="+mn-cs"/>
              </a:defRPr>
            </a:lvl1pPr>
          </a:lstStyle>
          <a:p>
            <a:pPr>
              <a:defRPr/>
            </a:pPr>
            <a:endParaRPr lang="it-IT"/>
          </a:p>
        </p:txBody>
      </p:sp>
      <p:sp>
        <p:nvSpPr>
          <p:cNvPr id="7680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endParaRPr lang="it-IT"/>
          </a:p>
        </p:txBody>
      </p:sp>
      <p:sp>
        <p:nvSpPr>
          <p:cNvPr id="7680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cs typeface="+mn-cs"/>
              </a:defRPr>
            </a:lvl1pPr>
          </a:lstStyle>
          <a:p>
            <a:pPr>
              <a:defRPr/>
            </a:pPr>
            <a:endParaRPr lang="it-IT"/>
          </a:p>
        </p:txBody>
      </p:sp>
      <p:sp>
        <p:nvSpPr>
          <p:cNvPr id="7680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3A472795-A22B-48DE-AAF7-CA1AD011F3D7}" type="slidenum">
              <a:rPr lang="he-IL"/>
              <a:pPr>
                <a:defRPr/>
              </a:pPr>
              <a:t>‹Nr.›</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cs typeface="+mn-cs"/>
              </a:defRPr>
            </a:lvl1pPr>
          </a:lstStyle>
          <a:p>
            <a:pPr>
              <a:defRPr/>
            </a:pPr>
            <a:endParaRPr lang="it-IT"/>
          </a:p>
        </p:txBody>
      </p:sp>
      <p:sp>
        <p:nvSpPr>
          <p:cNvPr id="7782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endParaRPr lang="it-IT"/>
          </a:p>
        </p:txBody>
      </p:sp>
      <p:sp>
        <p:nvSpPr>
          <p:cNvPr id="1741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783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cs typeface="+mn-cs"/>
              </a:defRPr>
            </a:lvl1pPr>
          </a:lstStyle>
          <a:p>
            <a:pPr>
              <a:defRPr/>
            </a:pPr>
            <a:endParaRPr lang="it-IT"/>
          </a:p>
        </p:txBody>
      </p:sp>
      <p:sp>
        <p:nvSpPr>
          <p:cNvPr id="7783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073D0C7A-C43D-4EF6-A405-10B75F5CE291}" type="slidenum">
              <a:rPr lang="he-IL"/>
              <a:pPr>
                <a:defRPr/>
              </a:pPr>
              <a:t>‹Nr.›</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2E4FB90E-5DDA-483D-B794-48D4A7B40274}" type="slidenum">
              <a:rPr lang="it-IT" smtClean="0"/>
              <a:pPr>
                <a:defRPr/>
              </a:pPr>
              <a:t>1</a:t>
            </a:fld>
            <a:endParaRPr lang="it-IT"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A0EE38D1-87E6-4093-87B5-54112C4F70D4}" type="slidenum">
              <a:rPr lang="he-IL" smtClean="0"/>
              <a:pPr>
                <a:defRPr/>
              </a:pPr>
              <a:t>47</a:t>
            </a:fld>
            <a:endParaRPr lang="it-IT"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4EC0F567-27EC-4C8D-BD17-ABDF82CD385F}" type="slidenum">
              <a:rPr lang="he-IL" smtClean="0"/>
              <a:pPr>
                <a:defRPr/>
              </a:pPr>
              <a:t>51</a:t>
            </a:fld>
            <a:endParaRPr lang="it-IT"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10C936B5-1C97-481E-BFB8-280FE10A24E6}" type="slidenum">
              <a:rPr lang="he-IL" smtClean="0"/>
              <a:pPr>
                <a:defRPr/>
              </a:pPr>
              <a:t>53</a:t>
            </a:fld>
            <a:endParaRPr lang="it-IT"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9EFFDD3B-F695-4FC4-89A4-D3971E637481}" type="slidenum">
              <a:rPr lang="he-IL" smtClean="0"/>
              <a:pPr>
                <a:defRPr/>
              </a:pPr>
              <a:t>54</a:t>
            </a:fld>
            <a:endParaRPr lang="it-IT"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C40B1845-AD08-4392-A853-DC468E7FF032}" type="slidenum">
              <a:rPr lang="he-IL" smtClean="0"/>
              <a:pPr>
                <a:defRPr/>
              </a:pPr>
              <a:t>55</a:t>
            </a:fld>
            <a:endParaRPr lang="it-IT"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0872E5E4-7BA8-4DA3-808A-8849277C0A3F}" type="slidenum">
              <a:rPr lang="he-IL" smtClean="0"/>
              <a:pPr>
                <a:defRPr/>
              </a:pPr>
              <a:t>57</a:t>
            </a:fld>
            <a:endParaRPr lang="it-IT"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6FB029CC-23CC-449F-AEA2-0A9953117DAF}" type="slidenum">
              <a:rPr lang="he-IL" smtClean="0"/>
              <a:pPr>
                <a:defRPr/>
              </a:pPr>
              <a:t>64</a:t>
            </a:fld>
            <a:endParaRPr lang="it-IT"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6934CC76-06DC-4DFD-9F7F-A1A9DFB0E3EB}" type="slidenum">
              <a:rPr lang="he-IL" smtClean="0"/>
              <a:pPr>
                <a:defRPr/>
              </a:pPr>
              <a:t>70</a:t>
            </a:fld>
            <a:endParaRPr lang="it-IT"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6211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6211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457200"/>
            <a:ext cx="8229600" cy="884238"/>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484313"/>
            <a:ext cx="4038600" cy="2516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484313"/>
            <a:ext cx="4038600" cy="2516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4152900"/>
            <a:ext cx="4038600" cy="25161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52900"/>
            <a:ext cx="4038600" cy="25161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457200"/>
            <a:ext cx="8229600" cy="62118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8842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484313"/>
            <a:ext cx="4038600"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484313"/>
            <a:ext cx="4038600" cy="5184775"/>
          </a:xfrm>
        </p:spPr>
        <p:txBody>
          <a:bodyPr/>
          <a:lstStyle/>
          <a:p>
            <a:pPr lvl="0"/>
            <a:endParaRPr lang="it-IT"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8842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484313"/>
            <a:ext cx="4038600"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84313"/>
            <a:ext cx="4038600"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484313"/>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84313"/>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cs typeface="+mn-cs"/>
              </a:endParaRPr>
            </a:p>
          </p:txBody>
        </p:sp>
        <p:sp>
          <p:nvSpPr>
            <p:cNvPr id="4813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cs typeface="+mn-cs"/>
              </a:endParaRPr>
            </a:p>
          </p:txBody>
        </p:sp>
        <p:sp>
          <p:nvSpPr>
            <p:cNvPr id="4813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cs typeface="+mn-cs"/>
              </a:endParaRPr>
            </a:p>
          </p:txBody>
        </p:sp>
        <p:sp>
          <p:nvSpPr>
            <p:cNvPr id="4813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cs typeface="+mn-cs"/>
              </a:endParaRPr>
            </a:p>
          </p:txBody>
        </p:sp>
        <p:sp>
          <p:nvSpPr>
            <p:cNvPr id="4813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cs typeface="+mn-cs"/>
              </a:endParaRPr>
            </a:p>
          </p:txBody>
        </p:sp>
        <p:sp>
          <p:nvSpPr>
            <p:cNvPr id="4813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mn-cs"/>
              </a:endParaRPr>
            </a:p>
          </p:txBody>
        </p:sp>
        <p:sp>
          <p:nvSpPr>
            <p:cNvPr id="4814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cs typeface="+mn-cs"/>
              </a:endParaRPr>
            </a:p>
          </p:txBody>
        </p:sp>
        <p:sp>
          <p:nvSpPr>
            <p:cNvPr id="4814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cs typeface="+mn-cs"/>
              </a:endParaRPr>
            </a:p>
          </p:txBody>
        </p:sp>
      </p:grpSp>
      <p:sp>
        <p:nvSpPr>
          <p:cNvPr id="57347" name="Rectangle 14"/>
          <p:cNvSpPr>
            <a:spLocks noGrp="1" noChangeArrowheads="1"/>
          </p:cNvSpPr>
          <p:nvPr>
            <p:ph type="title"/>
          </p:nvPr>
        </p:nvSpPr>
        <p:spPr bwMode="auto">
          <a:xfrm>
            <a:off x="457200" y="4572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7348" name="Rectangle 15"/>
          <p:cNvSpPr>
            <a:spLocks noGrp="1" noChangeArrowheads="1"/>
          </p:cNvSpPr>
          <p:nvPr>
            <p:ph type="body" idx="1"/>
          </p:nvPr>
        </p:nvSpPr>
        <p:spPr bwMode="auto">
          <a:xfrm>
            <a:off x="457200" y="1484313"/>
            <a:ext cx="822960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body" idx="1"/>
          </p:nvPr>
        </p:nvSpPr>
        <p:spPr>
          <a:xfrm>
            <a:off x="250825" y="692150"/>
            <a:ext cx="8642350" cy="5832475"/>
          </a:xfrm>
        </p:spPr>
        <p:txBody>
          <a:bodyPr/>
          <a:lstStyle/>
          <a:p>
            <a:pPr algn="ctr" eaLnBrk="1" hangingPunct="1">
              <a:spcBef>
                <a:spcPct val="0"/>
              </a:spcBef>
              <a:buFont typeface="Wingdings" pitchFamily="2" charset="2"/>
              <a:buNone/>
            </a:pPr>
            <a:r>
              <a:rPr lang="en-US" sz="3600" smtClean="0"/>
              <a:t>Stochastic modeling of flow and transport in highly heterogeneous porous formations</a:t>
            </a:r>
            <a:endParaRPr lang="it-IT" sz="3600" b="1" smtClean="0"/>
          </a:p>
          <a:p>
            <a:pPr algn="ctr" eaLnBrk="1" hangingPunct="1">
              <a:buFont typeface="Wingdings" pitchFamily="2" charset="2"/>
              <a:buNone/>
            </a:pPr>
            <a:endParaRPr lang="it-IT" sz="2000" smtClean="0">
              <a:solidFill>
                <a:schemeClr val="bg2"/>
              </a:solidFill>
            </a:endParaRPr>
          </a:p>
          <a:p>
            <a:pPr algn="ctr" eaLnBrk="1" hangingPunct="1">
              <a:buFont typeface="Wingdings" pitchFamily="2" charset="2"/>
              <a:buNone/>
            </a:pPr>
            <a:r>
              <a:rPr lang="it-IT" sz="2000" smtClean="0">
                <a:solidFill>
                  <a:schemeClr val="bg2"/>
                </a:solidFill>
              </a:rPr>
              <a:t>Gedeon Dagan</a:t>
            </a:r>
          </a:p>
          <a:p>
            <a:pPr algn="ctr" eaLnBrk="1" hangingPunct="1">
              <a:buFont typeface="Wingdings" pitchFamily="2" charset="2"/>
              <a:buNone/>
            </a:pPr>
            <a:r>
              <a:rPr lang="it-IT" sz="1800" smtClean="0">
                <a:solidFill>
                  <a:schemeClr val="bg2"/>
                </a:solidFill>
              </a:rPr>
              <a:t>Tel Aviv University, Israel</a:t>
            </a:r>
          </a:p>
          <a:p>
            <a:pPr algn="ctr" eaLnBrk="1" hangingPunct="1">
              <a:buFont typeface="Wingdings" pitchFamily="2" charset="2"/>
              <a:buNone/>
            </a:pPr>
            <a:endParaRPr lang="it-IT" sz="2000" smtClean="0">
              <a:solidFill>
                <a:schemeClr val="bg2"/>
              </a:solidFill>
            </a:endParaRPr>
          </a:p>
          <a:p>
            <a:pPr algn="ctr" eaLnBrk="1" hangingPunct="1">
              <a:buFont typeface="Wingdings" pitchFamily="2" charset="2"/>
              <a:buNone/>
            </a:pPr>
            <a:r>
              <a:rPr lang="it-IT" sz="2000" smtClean="0">
                <a:solidFill>
                  <a:schemeClr val="bg2"/>
                </a:solidFill>
              </a:rPr>
              <a:t>Aldo Fiori</a:t>
            </a:r>
          </a:p>
          <a:p>
            <a:pPr algn="ctr" eaLnBrk="1" hangingPunct="1">
              <a:buFont typeface="Wingdings" pitchFamily="2" charset="2"/>
              <a:buNone/>
            </a:pPr>
            <a:r>
              <a:rPr lang="it-IT" sz="1800" smtClean="0">
                <a:solidFill>
                  <a:schemeClr val="bg2"/>
                </a:solidFill>
              </a:rPr>
              <a:t>Università di Roma Tre, Italy</a:t>
            </a:r>
          </a:p>
          <a:p>
            <a:pPr algn="ctr" eaLnBrk="1" hangingPunct="1">
              <a:buFont typeface="Wingdings" pitchFamily="2" charset="2"/>
              <a:buNone/>
            </a:pPr>
            <a:endParaRPr lang="it-IT" sz="2000" smtClean="0">
              <a:solidFill>
                <a:schemeClr val="bg2"/>
              </a:solidFill>
            </a:endParaRPr>
          </a:p>
        </p:txBody>
      </p:sp>
      <p:sp>
        <p:nvSpPr>
          <p:cNvPr id="19458" name="Text Box 29"/>
          <p:cNvSpPr txBox="1">
            <a:spLocks noChangeArrowheads="1"/>
          </p:cNvSpPr>
          <p:nvPr/>
        </p:nvSpPr>
        <p:spPr bwMode="auto">
          <a:xfrm>
            <a:off x="1258888" y="5226050"/>
            <a:ext cx="6626225" cy="1169988"/>
          </a:xfrm>
          <a:prstGeom prst="rect">
            <a:avLst/>
          </a:prstGeom>
          <a:noFill/>
          <a:ln w="9525">
            <a:solidFill>
              <a:schemeClr val="tx1"/>
            </a:solidFill>
            <a:miter lim="800000"/>
            <a:headEnd/>
            <a:tailEnd/>
          </a:ln>
        </p:spPr>
        <p:txBody>
          <a:bodyPr>
            <a:spAutoFit/>
          </a:bodyPr>
          <a:lstStyle/>
          <a:p>
            <a:r>
              <a:rPr lang="en-US" sz="1400"/>
              <a:t>Special Semester on</a:t>
            </a:r>
            <a:br>
              <a:rPr lang="en-US" sz="1400"/>
            </a:br>
            <a:r>
              <a:rPr lang="en-US" sz="1400" b="1"/>
              <a:t>Multiscale Simulation &amp; Analysis in Energy and the Environment</a:t>
            </a:r>
          </a:p>
          <a:p>
            <a:r>
              <a:rPr lang="en-US" sz="1400" i="1"/>
              <a:t>Linz, October 3-December 16, 2011</a:t>
            </a:r>
          </a:p>
          <a:p>
            <a:r>
              <a:rPr lang="en-US" sz="1400" u="sng"/>
              <a:t>Numerical Analysis of Multiscale Problems &amp; Stochastic Modelling</a:t>
            </a:r>
          </a:p>
          <a:p>
            <a:endParaRPr lang="en-US" sz="1400" b="1"/>
          </a:p>
        </p:txBody>
      </p:sp>
      <p:pic>
        <p:nvPicPr>
          <p:cNvPr id="19459" name="Picture 6"/>
          <p:cNvPicPr>
            <a:picLocks noChangeAspect="1" noChangeArrowheads="1"/>
          </p:cNvPicPr>
          <p:nvPr/>
        </p:nvPicPr>
        <p:blipFill>
          <a:blip r:embed="rId3"/>
          <a:srcRect/>
          <a:stretch>
            <a:fillRect/>
          </a:stretch>
        </p:blipFill>
        <p:spPr bwMode="auto">
          <a:xfrm>
            <a:off x="179388" y="5445125"/>
            <a:ext cx="8763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it-IT" smtClean="0"/>
              <a:t>Solute transport</a:t>
            </a:r>
          </a:p>
        </p:txBody>
      </p:sp>
      <p:sp>
        <p:nvSpPr>
          <p:cNvPr id="11267" name="Segnaposto contenuto 2"/>
          <p:cNvSpPr>
            <a:spLocks noGrp="1"/>
          </p:cNvSpPr>
          <p:nvPr>
            <p:ph idx="1"/>
          </p:nvPr>
        </p:nvSpPr>
        <p:spPr/>
        <p:txBody>
          <a:bodyPr/>
          <a:lstStyle/>
          <a:p>
            <a:pPr>
              <a:defRPr/>
            </a:pPr>
            <a:r>
              <a:rPr lang="en-US" dirty="0" smtClean="0">
                <a:latin typeface="+mj-lt"/>
              </a:rPr>
              <a:t>The solute flux is made up from the advective component UC and the dispersive one</a:t>
            </a:r>
          </a:p>
          <a:p>
            <a:pPr>
              <a:defRPr/>
            </a:pPr>
            <a:r>
              <a:rPr lang="it-IT" dirty="0" smtClean="0">
                <a:latin typeface="+mj-lt"/>
              </a:rPr>
              <a:t>        : </a:t>
            </a:r>
            <a:r>
              <a:rPr lang="it-IT" dirty="0" err="1" smtClean="0">
                <a:latin typeface="+mj-lt"/>
              </a:rPr>
              <a:t>local</a:t>
            </a:r>
            <a:r>
              <a:rPr lang="it-IT" dirty="0" smtClean="0">
                <a:latin typeface="+mj-lt"/>
              </a:rPr>
              <a:t> </a:t>
            </a:r>
            <a:r>
              <a:rPr lang="it-IT" dirty="0" err="1" smtClean="0">
                <a:latin typeface="+mj-lt"/>
              </a:rPr>
              <a:t>pore</a:t>
            </a:r>
            <a:r>
              <a:rPr lang="it-IT" dirty="0" smtClean="0">
                <a:latin typeface="+mj-lt"/>
              </a:rPr>
              <a:t> scale </a:t>
            </a:r>
            <a:r>
              <a:rPr lang="it-IT" dirty="0" err="1" smtClean="0">
                <a:latin typeface="+mj-lt"/>
              </a:rPr>
              <a:t>dispersion</a:t>
            </a:r>
            <a:r>
              <a:rPr lang="it-IT" dirty="0" smtClean="0">
                <a:latin typeface="+mj-lt"/>
              </a:rPr>
              <a:t> </a:t>
            </a:r>
            <a:r>
              <a:rPr lang="it-IT" dirty="0" err="1" smtClean="0">
                <a:latin typeface="+mj-lt"/>
              </a:rPr>
              <a:t>longitudinal</a:t>
            </a:r>
            <a:r>
              <a:rPr lang="it-IT" dirty="0" smtClean="0">
                <a:latin typeface="+mj-lt"/>
              </a:rPr>
              <a:t> </a:t>
            </a:r>
            <a:r>
              <a:rPr lang="it-IT" dirty="0" err="1" smtClean="0">
                <a:latin typeface="+mj-lt"/>
              </a:rPr>
              <a:t>coefficient</a:t>
            </a:r>
            <a:r>
              <a:rPr lang="it-IT" dirty="0" smtClean="0">
                <a:latin typeface="+mj-lt"/>
              </a:rPr>
              <a:t>. </a:t>
            </a:r>
            <a:r>
              <a:rPr lang="it-IT" dirty="0" err="1" smtClean="0">
                <a:latin typeface="+mj-lt"/>
              </a:rPr>
              <a:t>For</a:t>
            </a:r>
            <a:r>
              <a:rPr lang="it-IT" dirty="0" smtClean="0">
                <a:latin typeface="+mj-lt"/>
              </a:rPr>
              <a:t> </a:t>
            </a:r>
            <a:r>
              <a:rPr lang="it-IT" dirty="0" err="1" smtClean="0">
                <a:latin typeface="+mj-lt"/>
              </a:rPr>
              <a:t>Pe</a:t>
            </a:r>
            <a:r>
              <a:rPr lang="it-IT" dirty="0" smtClean="0">
                <a:latin typeface="+mj-lt"/>
              </a:rPr>
              <a:t>&gt;&gt;1 (</a:t>
            </a:r>
            <a:r>
              <a:rPr lang="it-IT" dirty="0" err="1" smtClean="0">
                <a:latin typeface="+mj-lt"/>
              </a:rPr>
              <a:t>Pe=Ud</a:t>
            </a:r>
            <a:r>
              <a:rPr lang="it-IT" dirty="0" smtClean="0">
                <a:latin typeface="+mj-lt"/>
              </a:rPr>
              <a:t>/D</a:t>
            </a:r>
            <a:r>
              <a:rPr lang="it-IT" baseline="-25000" dirty="0" smtClean="0">
                <a:latin typeface="+mj-lt"/>
              </a:rPr>
              <a:t>0</a:t>
            </a:r>
            <a:r>
              <a:rPr lang="it-IT" dirty="0" smtClean="0">
                <a:latin typeface="+mj-lt"/>
              </a:rPr>
              <a:t>,  </a:t>
            </a:r>
            <a:r>
              <a:rPr lang="it-IT" dirty="0" err="1" smtClean="0">
                <a:latin typeface="+mj-lt"/>
              </a:rPr>
              <a:t>with</a:t>
            </a:r>
            <a:r>
              <a:rPr lang="it-IT" dirty="0" smtClean="0">
                <a:latin typeface="+mj-lt"/>
              </a:rPr>
              <a:t> D</a:t>
            </a:r>
            <a:r>
              <a:rPr lang="it-IT" baseline="-25000" dirty="0" smtClean="0">
                <a:latin typeface="+mj-lt"/>
              </a:rPr>
              <a:t>0</a:t>
            </a:r>
            <a:r>
              <a:rPr lang="it-IT" dirty="0" smtClean="0">
                <a:latin typeface="+mj-lt"/>
              </a:rPr>
              <a:t> </a:t>
            </a:r>
            <a:r>
              <a:rPr lang="it-IT" dirty="0" err="1" smtClean="0">
                <a:latin typeface="+mj-lt"/>
              </a:rPr>
              <a:t>molecular</a:t>
            </a:r>
            <a:r>
              <a:rPr lang="it-IT" dirty="0" smtClean="0">
                <a:latin typeface="+mj-lt"/>
              </a:rPr>
              <a:t> </a:t>
            </a:r>
            <a:r>
              <a:rPr lang="it-IT" dirty="0" err="1" smtClean="0">
                <a:latin typeface="+mj-lt"/>
              </a:rPr>
              <a:t>diffusion</a:t>
            </a:r>
            <a:r>
              <a:rPr lang="it-IT" dirty="0" smtClean="0">
                <a:latin typeface="+mj-lt"/>
              </a:rPr>
              <a:t> </a:t>
            </a:r>
            <a:r>
              <a:rPr lang="it-IT" dirty="0" err="1" smtClean="0">
                <a:latin typeface="+mj-lt"/>
              </a:rPr>
              <a:t>coefficient</a:t>
            </a:r>
            <a:r>
              <a:rPr lang="it-IT" dirty="0" smtClean="0">
                <a:latin typeface="+mj-lt"/>
              </a:rPr>
              <a:t> O(10⁻⁴ </a:t>
            </a:r>
            <a:r>
              <a:rPr lang="it-IT" dirty="0" err="1" smtClean="0">
                <a:latin typeface="+mj-lt"/>
              </a:rPr>
              <a:t>cm²</a:t>
            </a:r>
            <a:r>
              <a:rPr lang="it-IT" dirty="0" smtClean="0">
                <a:latin typeface="+mj-lt"/>
              </a:rPr>
              <a:t>/sec)</a:t>
            </a:r>
          </a:p>
          <a:p>
            <a:pPr>
              <a:defRPr/>
            </a:pPr>
            <a:endParaRPr lang="it-IT" dirty="0" smtClean="0">
              <a:latin typeface="+mj-lt"/>
            </a:endParaRPr>
          </a:p>
          <a:p>
            <a:pPr>
              <a:defRPr/>
            </a:pPr>
            <a:endParaRPr lang="it-IT" dirty="0" smtClean="0">
              <a:latin typeface="+mj-lt"/>
            </a:endParaRPr>
          </a:p>
          <a:p>
            <a:pPr>
              <a:defRPr/>
            </a:pPr>
            <a:r>
              <a:rPr lang="it-IT" sz="2400" dirty="0" err="1" smtClean="0">
                <a:latin typeface="+mj-lt"/>
              </a:rPr>
              <a:t>D</a:t>
            </a:r>
            <a:r>
              <a:rPr lang="it-IT" sz="2400" baseline="-25000" dirty="0" err="1" smtClean="0">
                <a:latin typeface="+mj-lt"/>
              </a:rPr>
              <a:t>d</a:t>
            </a:r>
            <a:r>
              <a:rPr lang="it-IT" sz="2400" baseline="-25000" dirty="0" smtClean="0">
                <a:latin typeface="+mj-lt"/>
              </a:rPr>
              <a:t>,0</a:t>
            </a:r>
            <a:r>
              <a:rPr lang="it-IT" sz="2400" dirty="0" smtClean="0">
                <a:latin typeface="+mj-lt"/>
              </a:rPr>
              <a:t>&lt;D</a:t>
            </a:r>
            <a:r>
              <a:rPr lang="it-IT" sz="2400" baseline="-25000" dirty="0" smtClean="0">
                <a:latin typeface="+mj-lt"/>
              </a:rPr>
              <a:t>0</a:t>
            </a:r>
            <a:r>
              <a:rPr lang="it-IT" sz="2400" dirty="0" smtClean="0">
                <a:latin typeface="+mj-lt"/>
              </a:rPr>
              <a:t>: </a:t>
            </a:r>
            <a:r>
              <a:rPr lang="it-IT" sz="2400" dirty="0" err="1" smtClean="0">
                <a:latin typeface="+mj-lt"/>
              </a:rPr>
              <a:t>effective</a:t>
            </a:r>
            <a:r>
              <a:rPr lang="it-IT" sz="2400" dirty="0" smtClean="0">
                <a:latin typeface="+mj-lt"/>
              </a:rPr>
              <a:t> </a:t>
            </a:r>
            <a:r>
              <a:rPr lang="it-IT" sz="2400" dirty="0" err="1" smtClean="0">
                <a:latin typeface="+mj-lt"/>
              </a:rPr>
              <a:t>coefficient</a:t>
            </a:r>
            <a:r>
              <a:rPr lang="it-IT" sz="2400" dirty="0" smtClean="0">
                <a:latin typeface="+mj-lt"/>
              </a:rPr>
              <a:t> </a:t>
            </a:r>
            <a:r>
              <a:rPr lang="it-IT" sz="2400" dirty="0" err="1" smtClean="0">
                <a:latin typeface="+mj-lt"/>
              </a:rPr>
              <a:t>of</a:t>
            </a:r>
            <a:r>
              <a:rPr lang="it-IT" sz="2400" dirty="0" smtClean="0">
                <a:latin typeface="+mj-lt"/>
              </a:rPr>
              <a:t> </a:t>
            </a:r>
            <a:r>
              <a:rPr lang="it-IT" sz="2400" dirty="0" err="1" smtClean="0">
                <a:latin typeface="+mj-lt"/>
              </a:rPr>
              <a:t>molecular</a:t>
            </a:r>
            <a:r>
              <a:rPr lang="it-IT" sz="2400" dirty="0" smtClean="0">
                <a:latin typeface="+mj-lt"/>
              </a:rPr>
              <a:t> </a:t>
            </a:r>
            <a:r>
              <a:rPr lang="it-IT" sz="2400" dirty="0" err="1" smtClean="0">
                <a:latin typeface="+mj-lt"/>
              </a:rPr>
              <a:t>diffusion</a:t>
            </a:r>
            <a:r>
              <a:rPr lang="it-IT" sz="2400" dirty="0" smtClean="0">
                <a:latin typeface="+mj-lt"/>
              </a:rPr>
              <a:t>; </a:t>
            </a:r>
            <a:r>
              <a:rPr lang="el-GR" sz="2400" dirty="0" smtClean="0">
                <a:latin typeface="+mj-lt"/>
              </a:rPr>
              <a:t>α</a:t>
            </a:r>
            <a:r>
              <a:rPr lang="it-IT" sz="2400" baseline="-25000" dirty="0" smtClean="0">
                <a:latin typeface="+mj-lt"/>
              </a:rPr>
              <a:t>d,L</a:t>
            </a:r>
            <a:r>
              <a:rPr lang="it-IT" sz="2400" dirty="0" smtClean="0">
                <a:latin typeface="+mj-lt"/>
              </a:rPr>
              <a:t>:</a:t>
            </a:r>
            <a:r>
              <a:rPr lang="it-IT" sz="2400" dirty="0" err="1" smtClean="0">
                <a:latin typeface="+mj-lt"/>
              </a:rPr>
              <a:t>pore</a:t>
            </a:r>
            <a:r>
              <a:rPr lang="it-IT" sz="2400" dirty="0" smtClean="0">
                <a:latin typeface="+mj-lt"/>
              </a:rPr>
              <a:t> scale </a:t>
            </a:r>
            <a:r>
              <a:rPr lang="it-IT" sz="2400" dirty="0" err="1" smtClean="0">
                <a:latin typeface="+mj-lt"/>
              </a:rPr>
              <a:t>longitudinal</a:t>
            </a:r>
            <a:r>
              <a:rPr lang="it-IT" sz="2400" dirty="0" smtClean="0">
                <a:latin typeface="+mj-lt"/>
              </a:rPr>
              <a:t> dispersivity O(d).</a:t>
            </a:r>
          </a:p>
          <a:p>
            <a:pPr>
              <a:defRPr/>
            </a:pPr>
            <a:r>
              <a:rPr lang="it-IT" sz="2400" dirty="0" err="1" smtClean="0">
                <a:latin typeface="+mj-lt"/>
              </a:rPr>
              <a:t>For</a:t>
            </a:r>
            <a:r>
              <a:rPr lang="it-IT" sz="2400" dirty="0" smtClean="0">
                <a:latin typeface="+mj-lt"/>
              </a:rPr>
              <a:t> </a:t>
            </a:r>
            <a:r>
              <a:rPr lang="it-IT" sz="2400" dirty="0" err="1" smtClean="0">
                <a:latin typeface="+mj-lt"/>
              </a:rPr>
              <a:t>Pe</a:t>
            </a:r>
            <a:r>
              <a:rPr lang="it-IT" sz="2400" dirty="0" smtClean="0">
                <a:latin typeface="+mj-lt"/>
              </a:rPr>
              <a:t>&gt;10: </a:t>
            </a:r>
            <a:r>
              <a:rPr lang="el-GR" sz="2400" dirty="0" smtClean="0">
                <a:latin typeface="+mj-lt"/>
              </a:rPr>
              <a:t>α</a:t>
            </a:r>
            <a:r>
              <a:rPr lang="it-IT" sz="2400" baseline="-25000" dirty="0" smtClean="0">
                <a:latin typeface="+mj-lt"/>
              </a:rPr>
              <a:t>d,L</a:t>
            </a:r>
            <a:r>
              <a:rPr lang="it-IT" sz="2400" dirty="0" smtClean="0">
                <a:latin typeface="+mj-lt"/>
              </a:rPr>
              <a:t>U&gt;&gt;</a:t>
            </a:r>
            <a:r>
              <a:rPr lang="it-IT" sz="2400" dirty="0" err="1" smtClean="0">
                <a:latin typeface="+mj-lt"/>
              </a:rPr>
              <a:t>D</a:t>
            </a:r>
            <a:r>
              <a:rPr lang="it-IT" sz="2400" baseline="-25000" dirty="0" err="1" smtClean="0">
                <a:latin typeface="+mj-lt"/>
              </a:rPr>
              <a:t>d</a:t>
            </a:r>
            <a:r>
              <a:rPr lang="it-IT" sz="2400" baseline="-25000" dirty="0" smtClean="0">
                <a:latin typeface="+mj-lt"/>
              </a:rPr>
              <a:t>,0</a:t>
            </a:r>
            <a:r>
              <a:rPr lang="it-IT" sz="2400" dirty="0" smtClean="0">
                <a:latin typeface="+mj-lt"/>
              </a:rPr>
              <a:t>→ mixing due </a:t>
            </a:r>
            <a:r>
              <a:rPr lang="it-IT" sz="2400" dirty="0" err="1" smtClean="0">
                <a:latin typeface="+mj-lt"/>
              </a:rPr>
              <a:t>to</a:t>
            </a:r>
            <a:r>
              <a:rPr lang="it-IT" sz="2400" dirty="0" smtClean="0">
                <a:latin typeface="+mj-lt"/>
              </a:rPr>
              <a:t> </a:t>
            </a:r>
            <a:r>
              <a:rPr lang="it-IT" sz="2400" dirty="0" err="1" smtClean="0">
                <a:latin typeface="+mj-lt"/>
              </a:rPr>
              <a:t>microscopic</a:t>
            </a:r>
            <a:r>
              <a:rPr lang="it-IT" sz="2400" dirty="0" smtClean="0">
                <a:latin typeface="+mj-lt"/>
              </a:rPr>
              <a:t> </a:t>
            </a:r>
            <a:r>
              <a:rPr lang="it-IT" sz="2400" dirty="0" err="1" smtClean="0">
                <a:latin typeface="+mj-lt"/>
              </a:rPr>
              <a:t>velocity</a:t>
            </a:r>
            <a:r>
              <a:rPr lang="it-IT" sz="2400" dirty="0" smtClean="0">
                <a:latin typeface="+mj-lt"/>
              </a:rPr>
              <a:t> </a:t>
            </a:r>
            <a:r>
              <a:rPr lang="it-IT" sz="2400" dirty="0" err="1" smtClean="0">
                <a:latin typeface="+mj-lt"/>
              </a:rPr>
              <a:t>variations</a:t>
            </a:r>
            <a:r>
              <a:rPr lang="it-IT" sz="2400" dirty="0" smtClean="0">
                <a:latin typeface="+mj-lt"/>
              </a:rPr>
              <a:t> </a:t>
            </a:r>
            <a:r>
              <a:rPr lang="it-IT" sz="2400" dirty="0" err="1" smtClean="0">
                <a:latin typeface="+mj-lt"/>
              </a:rPr>
              <a:t>overrides</a:t>
            </a:r>
            <a:r>
              <a:rPr lang="it-IT" sz="2400" dirty="0" smtClean="0">
                <a:latin typeface="+mj-lt"/>
              </a:rPr>
              <a:t> </a:t>
            </a:r>
            <a:r>
              <a:rPr lang="it-IT" sz="2400" dirty="0" err="1" smtClean="0">
                <a:latin typeface="+mj-lt"/>
              </a:rPr>
              <a:t>molecular</a:t>
            </a:r>
            <a:r>
              <a:rPr lang="it-IT" sz="2400" dirty="0" smtClean="0">
                <a:latin typeface="+mj-lt"/>
              </a:rPr>
              <a:t> </a:t>
            </a:r>
            <a:r>
              <a:rPr lang="it-IT" sz="2400" dirty="0" err="1" smtClean="0">
                <a:latin typeface="+mj-lt"/>
              </a:rPr>
              <a:t>diffusion</a:t>
            </a:r>
            <a:r>
              <a:rPr lang="it-IT" sz="2400" dirty="0" smtClean="0">
                <a:latin typeface="+mj-lt"/>
              </a:rPr>
              <a:t>.</a:t>
            </a:r>
            <a:endParaRPr lang="it-IT" dirty="0" smtClean="0">
              <a:latin typeface="+mj-lt"/>
            </a:endParaRPr>
          </a:p>
        </p:txBody>
      </p:sp>
      <p:pic>
        <p:nvPicPr>
          <p:cNvPr id="29699" name="Picture 5"/>
          <p:cNvPicPr>
            <a:picLocks noChangeAspect="1" noChangeArrowheads="1"/>
          </p:cNvPicPr>
          <p:nvPr/>
        </p:nvPicPr>
        <p:blipFill>
          <a:blip r:embed="rId2"/>
          <a:srcRect/>
          <a:stretch>
            <a:fillRect/>
          </a:stretch>
        </p:blipFill>
        <p:spPr bwMode="auto">
          <a:xfrm>
            <a:off x="6300788" y="1916113"/>
            <a:ext cx="2324100" cy="495300"/>
          </a:xfrm>
          <a:prstGeom prst="rect">
            <a:avLst/>
          </a:prstGeom>
          <a:noFill/>
          <a:ln w="9525">
            <a:noFill/>
            <a:miter lim="800000"/>
            <a:headEnd/>
            <a:tailEnd/>
          </a:ln>
        </p:spPr>
      </p:pic>
      <p:pic>
        <p:nvPicPr>
          <p:cNvPr id="29700" name="Picture 7"/>
          <p:cNvPicPr>
            <a:picLocks noChangeAspect="1" noChangeArrowheads="1"/>
          </p:cNvPicPr>
          <p:nvPr/>
        </p:nvPicPr>
        <p:blipFill>
          <a:blip r:embed="rId3"/>
          <a:srcRect/>
          <a:stretch>
            <a:fillRect/>
          </a:stretch>
        </p:blipFill>
        <p:spPr bwMode="auto">
          <a:xfrm>
            <a:off x="900113" y="2420938"/>
            <a:ext cx="714375" cy="495300"/>
          </a:xfrm>
          <a:prstGeom prst="rect">
            <a:avLst/>
          </a:prstGeom>
          <a:noFill/>
          <a:ln w="9525">
            <a:noFill/>
            <a:miter lim="800000"/>
            <a:headEnd/>
            <a:tailEnd/>
          </a:ln>
        </p:spPr>
      </p:pic>
      <p:pic>
        <p:nvPicPr>
          <p:cNvPr id="29701" name="Picture 8"/>
          <p:cNvPicPr>
            <a:picLocks noChangeAspect="1" noChangeArrowheads="1"/>
          </p:cNvPicPr>
          <p:nvPr/>
        </p:nvPicPr>
        <p:blipFill>
          <a:blip r:embed="rId4"/>
          <a:srcRect/>
          <a:stretch>
            <a:fillRect/>
          </a:stretch>
        </p:blipFill>
        <p:spPr bwMode="auto">
          <a:xfrm>
            <a:off x="2843213" y="4005263"/>
            <a:ext cx="349567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txBody>
          <a:bodyPr/>
          <a:lstStyle/>
          <a:p>
            <a:r>
              <a:rPr lang="it-IT" smtClean="0"/>
              <a:t>Solute transport</a:t>
            </a:r>
          </a:p>
        </p:txBody>
      </p:sp>
      <p:sp>
        <p:nvSpPr>
          <p:cNvPr id="30722" name="Segnaposto contenuto 2"/>
          <p:cNvSpPr>
            <a:spLocks noGrp="1"/>
          </p:cNvSpPr>
          <p:nvPr>
            <p:ph idx="1"/>
          </p:nvPr>
        </p:nvSpPr>
        <p:spPr/>
        <p:txBody>
          <a:bodyPr/>
          <a:lstStyle/>
          <a:p>
            <a:r>
              <a:rPr lang="en-US" smtClean="0"/>
              <a:t>Generalization for transport in space</a:t>
            </a:r>
          </a:p>
          <a:p>
            <a:endParaRPr lang="en-US" smtClean="0"/>
          </a:p>
          <a:p>
            <a:endParaRPr lang="en-US" smtClean="0"/>
          </a:p>
          <a:p>
            <a:endParaRPr lang="it-IT" sz="2400" smtClean="0"/>
          </a:p>
          <a:p>
            <a:r>
              <a:rPr lang="it-IT" sz="2400" smtClean="0"/>
              <a:t>D</a:t>
            </a:r>
            <a:r>
              <a:rPr lang="it-IT" sz="2400" baseline="-25000" smtClean="0"/>
              <a:t>d</a:t>
            </a:r>
            <a:r>
              <a:rPr lang="it-IT" sz="2400" smtClean="0"/>
              <a:t> is the pore scale dispersion tensor. Its principal axes are in the direction of V (longitudinal D</a:t>
            </a:r>
            <a:r>
              <a:rPr lang="it-IT" sz="2400" baseline="-25000" smtClean="0"/>
              <a:t>d,L</a:t>
            </a:r>
            <a:r>
              <a:rPr lang="it-IT" sz="2400" smtClean="0"/>
              <a:t>=D</a:t>
            </a:r>
            <a:r>
              <a:rPr lang="it-IT" sz="2400" baseline="-25000" smtClean="0"/>
              <a:t>d,0</a:t>
            </a:r>
            <a:r>
              <a:rPr lang="it-IT" sz="2400" smtClean="0"/>
              <a:t>+</a:t>
            </a:r>
            <a:r>
              <a:rPr lang="el-GR" sz="2400" smtClean="0"/>
              <a:t>α</a:t>
            </a:r>
            <a:r>
              <a:rPr lang="it-IT" sz="2400" baseline="-25000" smtClean="0"/>
              <a:t>d,L</a:t>
            </a:r>
            <a:r>
              <a:rPr lang="it-IT" sz="2400" smtClean="0"/>
              <a:t>U) and normal to V (transversal D</a:t>
            </a:r>
            <a:r>
              <a:rPr lang="it-IT" sz="2400" baseline="-25000" smtClean="0"/>
              <a:t>d,T</a:t>
            </a:r>
            <a:r>
              <a:rPr lang="it-IT" sz="2400" smtClean="0"/>
              <a:t>=D</a:t>
            </a:r>
            <a:r>
              <a:rPr lang="it-IT" sz="2400" baseline="-25000" smtClean="0"/>
              <a:t>d,0</a:t>
            </a:r>
            <a:r>
              <a:rPr lang="it-IT" sz="2400" smtClean="0"/>
              <a:t>+</a:t>
            </a:r>
            <a:r>
              <a:rPr lang="el-GR" sz="2400" smtClean="0"/>
              <a:t>α</a:t>
            </a:r>
            <a:r>
              <a:rPr lang="it-IT" sz="2400" baseline="-25000" smtClean="0"/>
              <a:t>d,T</a:t>
            </a:r>
            <a:r>
              <a:rPr lang="it-IT" sz="2400" smtClean="0"/>
              <a:t>U) →</a:t>
            </a:r>
            <a:r>
              <a:rPr lang="it-IT" sz="2400" b="1" smtClean="0"/>
              <a:t>D</a:t>
            </a:r>
            <a:r>
              <a:rPr lang="it-IT" sz="2400" baseline="-25000" smtClean="0"/>
              <a:t>d</a:t>
            </a:r>
            <a:r>
              <a:rPr lang="it-IT" sz="2400" smtClean="0"/>
              <a:t>(D</a:t>
            </a:r>
            <a:r>
              <a:rPr lang="it-IT" sz="2400" baseline="-25000" smtClean="0"/>
              <a:t>d,L</a:t>
            </a:r>
            <a:r>
              <a:rPr lang="it-IT" sz="2400" smtClean="0"/>
              <a:t>,D</a:t>
            </a:r>
            <a:r>
              <a:rPr lang="it-IT" sz="2400" baseline="-25000" smtClean="0"/>
              <a:t>d,T</a:t>
            </a:r>
            <a:r>
              <a:rPr lang="it-IT" sz="2400" smtClean="0"/>
              <a:t>,D</a:t>
            </a:r>
            <a:r>
              <a:rPr lang="it-IT" sz="2400" baseline="-25000" smtClean="0"/>
              <a:t>d,T</a:t>
            </a:r>
            <a:r>
              <a:rPr lang="it-IT" sz="2400" smtClean="0"/>
              <a:t>). </a:t>
            </a:r>
          </a:p>
          <a:p>
            <a:r>
              <a:rPr lang="it-IT" sz="2400" smtClean="0"/>
              <a:t>Generally </a:t>
            </a:r>
            <a:r>
              <a:rPr lang="el-GR" sz="2400" smtClean="0"/>
              <a:t>α</a:t>
            </a:r>
            <a:r>
              <a:rPr lang="it-IT" sz="2400" baseline="-25000" smtClean="0"/>
              <a:t>d,T</a:t>
            </a:r>
            <a:r>
              <a:rPr lang="it-IT" sz="2400" smtClean="0"/>
              <a:t>&lt;&lt;</a:t>
            </a:r>
            <a:r>
              <a:rPr lang="el-GR" sz="2400" smtClean="0"/>
              <a:t>α</a:t>
            </a:r>
            <a:r>
              <a:rPr lang="it-IT" sz="2400" baseline="-25000" smtClean="0"/>
              <a:t>d,L</a:t>
            </a:r>
            <a:r>
              <a:rPr lang="it-IT" sz="2400" smtClean="0"/>
              <a:t> (~1/40). If solute is reactive (decay, sorption) a source term has to be added.</a:t>
            </a:r>
          </a:p>
        </p:txBody>
      </p:sp>
      <p:pic>
        <p:nvPicPr>
          <p:cNvPr id="30723" name="Picture 2"/>
          <p:cNvPicPr>
            <a:picLocks noChangeAspect="1" noChangeArrowheads="1"/>
          </p:cNvPicPr>
          <p:nvPr/>
        </p:nvPicPr>
        <p:blipFill>
          <a:blip r:embed="rId2"/>
          <a:srcRect/>
          <a:stretch>
            <a:fillRect/>
          </a:stretch>
        </p:blipFill>
        <p:spPr bwMode="auto">
          <a:xfrm>
            <a:off x="2484438" y="2205038"/>
            <a:ext cx="3484562" cy="89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r>
              <a:rPr lang="it-IT" smtClean="0"/>
              <a:t>General problem of transport</a:t>
            </a:r>
          </a:p>
        </p:txBody>
      </p:sp>
      <p:sp>
        <p:nvSpPr>
          <p:cNvPr id="31746" name="Segnaposto contenuto 2"/>
          <p:cNvSpPr>
            <a:spLocks noGrp="1"/>
          </p:cNvSpPr>
          <p:nvPr>
            <p:ph idx="1"/>
          </p:nvPr>
        </p:nvSpPr>
        <p:spPr/>
        <p:txBody>
          <a:bodyPr/>
          <a:lstStyle/>
          <a:p>
            <a:r>
              <a:rPr lang="en-US" smtClean="0"/>
              <a:t>Given a space domain Ω, given the velocity field V(</a:t>
            </a:r>
            <a:r>
              <a:rPr lang="en-US" b="1" smtClean="0"/>
              <a:t>x</a:t>
            </a:r>
            <a:r>
              <a:rPr lang="en-US" smtClean="0"/>
              <a:t>) solution of the flow problem, given α</a:t>
            </a:r>
            <a:r>
              <a:rPr lang="en-US" baseline="-25000" smtClean="0"/>
              <a:t>d,L</a:t>
            </a:r>
            <a:r>
              <a:rPr lang="en-US" smtClean="0"/>
              <a:t> and α</a:t>
            </a:r>
            <a:r>
              <a:rPr lang="en-US" baseline="-25000" smtClean="0"/>
              <a:t>d,T</a:t>
            </a:r>
            <a:r>
              <a:rPr lang="en-US" smtClean="0"/>
              <a:t>, given initial and boundary conditions for C (e.g. instantaneous or continuous injection in a subdomain of Ω), determine C(</a:t>
            </a:r>
            <a:r>
              <a:rPr lang="en-US" b="1" smtClean="0"/>
              <a:t>x</a:t>
            </a:r>
            <a:r>
              <a:rPr lang="en-US" smtClean="0"/>
              <a:t>,t) satisfying the transport equation. </a:t>
            </a:r>
          </a:p>
          <a:p>
            <a:r>
              <a:rPr lang="en-US" smtClean="0"/>
              <a:t>Simple case: instantaneous injection of a fluid body of constant concentration C₀ at t=0 in a spherical domain, for constant U. The centroid of the solute body moves with U, and surfaces of constant C are elongated ellipsoids.</a:t>
            </a:r>
            <a:endParaRPr lang="it-I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it-IT" smtClean="0"/>
              <a:t>Heterogeneity of natural formations</a:t>
            </a:r>
          </a:p>
        </p:txBody>
      </p:sp>
      <p:sp>
        <p:nvSpPr>
          <p:cNvPr id="32770" name="Segnaposto contenuto 2"/>
          <p:cNvSpPr>
            <a:spLocks noGrp="1"/>
          </p:cNvSpPr>
          <p:nvPr>
            <p:ph idx="1"/>
          </p:nvPr>
        </p:nvSpPr>
        <p:spPr>
          <a:xfrm>
            <a:off x="457200" y="1484313"/>
            <a:ext cx="5338763" cy="5184775"/>
          </a:xfrm>
        </p:spPr>
        <p:txBody>
          <a:bodyPr/>
          <a:lstStyle/>
          <a:p>
            <a:r>
              <a:rPr lang="en-US" smtClean="0"/>
              <a:t>Natural formations (aquifers, petroleum reservoirs) are characterized by scales L =O(10¹-10³meters). Their properties vary in space over scales I much larger than the laboratory scale ℓ.</a:t>
            </a:r>
          </a:p>
          <a:p>
            <a:r>
              <a:rPr lang="en-US" smtClean="0"/>
              <a:t>The hierarchy L&gt;&gt;I&gt;&gt;ℓ&gt;&gt;d is assumed to prevail.</a:t>
            </a:r>
          </a:p>
          <a:p>
            <a:endParaRPr lang="it-IT" smtClean="0"/>
          </a:p>
        </p:txBody>
      </p:sp>
      <p:pic>
        <p:nvPicPr>
          <p:cNvPr id="32771" name="Picture 4" descr="Figure3_large"/>
          <p:cNvPicPr>
            <a:picLocks noChangeAspect="1" noChangeArrowheads="1"/>
          </p:cNvPicPr>
          <p:nvPr/>
        </p:nvPicPr>
        <p:blipFill>
          <a:blip r:embed="rId2"/>
          <a:srcRect/>
          <a:stretch>
            <a:fillRect/>
          </a:stretch>
        </p:blipFill>
        <p:spPr bwMode="auto">
          <a:xfrm>
            <a:off x="5724525" y="1557338"/>
            <a:ext cx="3062288"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it-IT" smtClean="0"/>
              <a:t>Heterogeneity: Hydraulic conductivity</a:t>
            </a:r>
          </a:p>
        </p:txBody>
      </p:sp>
      <p:sp>
        <p:nvSpPr>
          <p:cNvPr id="33794" name="Segnaposto contenuto 2"/>
          <p:cNvSpPr>
            <a:spLocks noGrp="1"/>
          </p:cNvSpPr>
          <p:nvPr>
            <p:ph idx="1"/>
          </p:nvPr>
        </p:nvSpPr>
        <p:spPr/>
        <p:txBody>
          <a:bodyPr/>
          <a:lstStyle/>
          <a:p>
            <a:r>
              <a:rPr lang="en-US" sz="2400" smtClean="0"/>
              <a:t>The property of highest spatial variability is K, which may vary by orders of magnitude in the same formation. It is irregular (seemingly erratic) and generally subjected to uncertainty due to scarcity of data.</a:t>
            </a:r>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pPr algn="ctr">
              <a:buFont typeface="Wingdings" pitchFamily="2" charset="2"/>
              <a:buNone/>
            </a:pPr>
            <a:endParaRPr lang="en-US" sz="1200" smtClean="0">
              <a:cs typeface="Arial" charset="0"/>
            </a:endParaRPr>
          </a:p>
          <a:p>
            <a:pPr algn="ctr">
              <a:buFont typeface="Wingdings" pitchFamily="2" charset="2"/>
              <a:buNone/>
            </a:pPr>
            <a:r>
              <a:rPr lang="en-US" sz="1200" smtClean="0">
                <a:cs typeface="Arial" charset="0"/>
              </a:rPr>
              <a:t>Conductivity distribution in a cross section of the Borden Site aquifer in Canada (lines of constant –ln</a:t>
            </a:r>
            <a:r>
              <a:rPr lang="en-US" sz="1200" i="1" smtClean="0">
                <a:cs typeface="Arial" charset="0"/>
              </a:rPr>
              <a:t>K</a:t>
            </a:r>
            <a:r>
              <a:rPr lang="en-US" sz="1200" smtClean="0">
                <a:cs typeface="Arial" charset="0"/>
              </a:rPr>
              <a:t>, cm/sec)</a:t>
            </a:r>
            <a:endParaRPr lang="it-IT" sz="1200" smtClean="0"/>
          </a:p>
        </p:txBody>
      </p:sp>
      <p:pic>
        <p:nvPicPr>
          <p:cNvPr id="33795" name="Picture 6"/>
          <p:cNvPicPr>
            <a:picLocks noChangeAspect="1" noChangeArrowheads="1"/>
          </p:cNvPicPr>
          <p:nvPr/>
        </p:nvPicPr>
        <p:blipFill>
          <a:blip r:embed="rId2"/>
          <a:srcRect/>
          <a:stretch>
            <a:fillRect/>
          </a:stretch>
        </p:blipFill>
        <p:spPr bwMode="auto">
          <a:xfrm>
            <a:off x="1692275" y="3068638"/>
            <a:ext cx="5726113"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p:txBody>
          <a:bodyPr/>
          <a:lstStyle/>
          <a:p>
            <a:r>
              <a:rPr lang="it-IT" smtClean="0"/>
              <a:t>Heterogeneity as a random property</a:t>
            </a:r>
          </a:p>
        </p:txBody>
      </p:sp>
      <p:sp>
        <p:nvSpPr>
          <p:cNvPr id="34818" name="Segnaposto contenuto 2"/>
          <p:cNvSpPr>
            <a:spLocks noGrp="1"/>
          </p:cNvSpPr>
          <p:nvPr>
            <p:ph idx="1"/>
          </p:nvPr>
        </p:nvSpPr>
        <p:spPr/>
        <p:txBody>
          <a:bodyPr/>
          <a:lstStyle/>
          <a:p>
            <a:r>
              <a:rPr lang="en-US" smtClean="0"/>
              <a:t>K(</a:t>
            </a:r>
            <a:r>
              <a:rPr lang="en-US" b="1" smtClean="0"/>
              <a:t>x</a:t>
            </a:r>
            <a:r>
              <a:rPr lang="en-US" smtClean="0"/>
              <a:t>), or equivalently Y=</a:t>
            </a:r>
            <a:r>
              <a:rPr lang="en-US" i="1" smtClean="0"/>
              <a:t>ln</a:t>
            </a:r>
            <a:r>
              <a:rPr lang="en-US" smtClean="0"/>
              <a:t>K, is modeled in statistical terms as RSF (random space function).</a:t>
            </a:r>
          </a:p>
          <a:p>
            <a:r>
              <a:rPr lang="en-US" smtClean="0"/>
              <a:t>The actual formation is regarded as a realization of an ensemble of replicates of same statistical properties.</a:t>
            </a:r>
          </a:p>
          <a:p>
            <a:r>
              <a:rPr lang="en-US" smtClean="0"/>
              <a:t>The ensemble is a convenient mathematical construction to tackle variability and uncertainty. Replicates can be generated numerically by Monte Carlo simulations.</a:t>
            </a:r>
            <a:endParaRPr lang="it-IT"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pPr>
              <a:defRPr/>
            </a:pPr>
            <a:r>
              <a:rPr lang="it-IT" smtClean="0">
                <a:latin typeface="+mn-lt"/>
              </a:rPr>
              <a:t>Statistical characterization of hydraulic conductivity</a:t>
            </a:r>
          </a:p>
        </p:txBody>
      </p:sp>
      <p:sp>
        <p:nvSpPr>
          <p:cNvPr id="17411" name="Segnaposto contenuto 2"/>
          <p:cNvSpPr>
            <a:spLocks noGrp="1"/>
          </p:cNvSpPr>
          <p:nvPr>
            <p:ph idx="1"/>
          </p:nvPr>
        </p:nvSpPr>
        <p:spPr/>
        <p:txBody>
          <a:bodyPr/>
          <a:lstStyle/>
          <a:p>
            <a:pPr>
              <a:defRPr/>
            </a:pPr>
            <a:r>
              <a:rPr lang="it-IT" sz="2400" dirty="0" smtClean="0"/>
              <a:t>The </a:t>
            </a:r>
            <a:r>
              <a:rPr lang="it-IT" sz="2400" dirty="0" err="1" smtClean="0"/>
              <a:t>statistical</a:t>
            </a:r>
            <a:r>
              <a:rPr lang="it-IT" sz="2400" dirty="0" smtClean="0"/>
              <a:t> </a:t>
            </a:r>
            <a:r>
              <a:rPr lang="it-IT" sz="2400" dirty="0" err="1" smtClean="0"/>
              <a:t>structure</a:t>
            </a:r>
            <a:r>
              <a:rPr lang="it-IT" sz="2400" dirty="0" smtClean="0"/>
              <a:t> </a:t>
            </a:r>
            <a:r>
              <a:rPr lang="it-IT" sz="2400" dirty="0" err="1" smtClean="0"/>
              <a:t>of</a:t>
            </a:r>
            <a:r>
              <a:rPr lang="it-IT" sz="2400" dirty="0" smtClean="0"/>
              <a:t> the RSF Y(x) can </a:t>
            </a:r>
            <a:r>
              <a:rPr lang="it-IT" sz="2400" dirty="0" err="1" smtClean="0"/>
              <a:t>be</a:t>
            </a:r>
            <a:r>
              <a:rPr lang="it-IT" sz="2400" dirty="0" smtClean="0"/>
              <a:t> </a:t>
            </a:r>
            <a:r>
              <a:rPr lang="it-IT" sz="2400" dirty="0" err="1" smtClean="0"/>
              <a:t>quantified</a:t>
            </a:r>
            <a:r>
              <a:rPr lang="it-IT" sz="2400" dirty="0" smtClean="0"/>
              <a:t> </a:t>
            </a:r>
            <a:r>
              <a:rPr lang="it-IT" sz="2400" dirty="0" err="1" smtClean="0"/>
              <a:t>by</a:t>
            </a:r>
            <a:r>
              <a:rPr lang="it-IT" sz="2400" dirty="0" smtClean="0"/>
              <a:t> the joint PDF (</a:t>
            </a:r>
            <a:r>
              <a:rPr lang="it-IT" sz="2400" dirty="0" err="1" smtClean="0"/>
              <a:t>probability</a:t>
            </a:r>
            <a:r>
              <a:rPr lang="it-IT" sz="2400" dirty="0" smtClean="0"/>
              <a:t> density </a:t>
            </a:r>
            <a:r>
              <a:rPr lang="it-IT" sz="2400" dirty="0" err="1" smtClean="0"/>
              <a:t>function</a:t>
            </a:r>
            <a:r>
              <a:rPr lang="it-IT" sz="2400" dirty="0" smtClean="0"/>
              <a:t>) </a:t>
            </a:r>
            <a:r>
              <a:rPr lang="it-IT" sz="2400" dirty="0" err="1" smtClean="0"/>
              <a:t>of</a:t>
            </a:r>
            <a:r>
              <a:rPr lang="it-IT" sz="2400" dirty="0" smtClean="0"/>
              <a:t> </a:t>
            </a:r>
            <a:r>
              <a:rPr lang="it-IT" sz="2400" dirty="0" err="1" smtClean="0"/>
              <a:t>its</a:t>
            </a:r>
            <a:r>
              <a:rPr lang="it-IT" sz="2400" dirty="0" smtClean="0"/>
              <a:t> </a:t>
            </a:r>
            <a:r>
              <a:rPr lang="it-IT" sz="2400" dirty="0" err="1" smtClean="0"/>
              <a:t>values</a:t>
            </a:r>
            <a:r>
              <a:rPr lang="it-IT" sz="2400" dirty="0" smtClean="0"/>
              <a:t> at </a:t>
            </a:r>
            <a:r>
              <a:rPr lang="it-IT" sz="2400" dirty="0" err="1" smtClean="0"/>
              <a:t>an</a:t>
            </a:r>
            <a:r>
              <a:rPr lang="it-IT" sz="2400" dirty="0" smtClean="0"/>
              <a:t> </a:t>
            </a:r>
            <a:r>
              <a:rPr lang="it-IT" sz="2400" dirty="0" err="1" smtClean="0"/>
              <a:t>arbitrary</a:t>
            </a:r>
            <a:r>
              <a:rPr lang="it-IT" sz="2400" dirty="0" smtClean="0"/>
              <a:t> set </a:t>
            </a:r>
            <a:r>
              <a:rPr lang="it-IT" sz="2400" dirty="0" err="1" smtClean="0"/>
              <a:t>of</a:t>
            </a:r>
            <a:r>
              <a:rPr lang="it-IT" sz="2400" dirty="0" smtClean="0"/>
              <a:t> </a:t>
            </a:r>
            <a:r>
              <a:rPr lang="it-IT" sz="2400" dirty="0" err="1" smtClean="0"/>
              <a:t>points</a:t>
            </a:r>
            <a:r>
              <a:rPr lang="it-IT" sz="2400" dirty="0" smtClean="0"/>
              <a:t> </a:t>
            </a:r>
            <a:r>
              <a:rPr lang="it-IT" sz="2400" dirty="0" err="1" smtClean="0"/>
              <a:t>Y</a:t>
            </a:r>
            <a:r>
              <a:rPr lang="it-IT" sz="2400" baseline="-25000" dirty="0" err="1" smtClean="0"/>
              <a:t>i</a:t>
            </a:r>
            <a:r>
              <a:rPr lang="it-IT" sz="2400" dirty="0" err="1" smtClean="0"/>
              <a:t>=Y</a:t>
            </a:r>
            <a:r>
              <a:rPr lang="it-IT" sz="2400" dirty="0" smtClean="0"/>
              <a:t>(x</a:t>
            </a:r>
            <a:r>
              <a:rPr lang="it-IT" sz="2400" baseline="-25000" dirty="0" smtClean="0"/>
              <a:t>i</a:t>
            </a:r>
            <a:r>
              <a:rPr lang="it-IT" sz="2400" dirty="0" smtClean="0"/>
              <a:t>): f(Y</a:t>
            </a:r>
            <a:r>
              <a:rPr lang="it-IT" sz="2400" baseline="-25000" dirty="0" smtClean="0"/>
              <a:t>1</a:t>
            </a:r>
            <a:r>
              <a:rPr lang="it-IT" sz="2400" dirty="0" smtClean="0"/>
              <a:t>,Y</a:t>
            </a:r>
            <a:r>
              <a:rPr lang="it-IT" sz="2400" baseline="-25000" dirty="0" smtClean="0"/>
              <a:t>2</a:t>
            </a:r>
            <a:r>
              <a:rPr lang="it-IT" sz="2400" dirty="0" smtClean="0"/>
              <a:t>,…,Y</a:t>
            </a:r>
            <a:r>
              <a:rPr lang="it-IT" sz="2400" baseline="-25000" dirty="0" smtClean="0"/>
              <a:t>N</a:t>
            </a:r>
            <a:r>
              <a:rPr lang="it-IT" sz="2400" dirty="0" smtClean="0"/>
              <a:t>). In turn </a:t>
            </a:r>
            <a:r>
              <a:rPr lang="it-IT" sz="2400" dirty="0" err="1" smtClean="0"/>
              <a:t>by</a:t>
            </a:r>
            <a:r>
              <a:rPr lang="it-IT" sz="2400" dirty="0" smtClean="0"/>
              <a:t> </a:t>
            </a:r>
            <a:r>
              <a:rPr lang="it-IT" sz="2400" dirty="0" err="1" smtClean="0"/>
              <a:t>various</a:t>
            </a:r>
            <a:r>
              <a:rPr lang="it-IT" sz="2400" dirty="0" smtClean="0"/>
              <a:t> </a:t>
            </a:r>
            <a:r>
              <a:rPr lang="it-IT" sz="2400" dirty="0" err="1" smtClean="0"/>
              <a:t>moments</a:t>
            </a:r>
            <a:endParaRPr lang="it-IT" sz="2400" dirty="0" smtClean="0"/>
          </a:p>
          <a:p>
            <a:pPr>
              <a:defRPr/>
            </a:pPr>
            <a:endParaRPr lang="it-IT" sz="2400" dirty="0" smtClean="0"/>
          </a:p>
          <a:p>
            <a:pPr>
              <a:defRPr/>
            </a:pPr>
            <a:endParaRPr lang="it-IT" sz="2400" dirty="0" smtClean="0"/>
          </a:p>
          <a:p>
            <a:pPr>
              <a:defRPr/>
            </a:pPr>
            <a:r>
              <a:rPr lang="it-IT" sz="2400" dirty="0" smtClean="0"/>
              <a:t>In </a:t>
            </a:r>
            <a:r>
              <a:rPr lang="it-IT" sz="2400" dirty="0" err="1" smtClean="0"/>
              <a:t>many</a:t>
            </a:r>
            <a:r>
              <a:rPr lang="it-IT" sz="2400" dirty="0" smtClean="0"/>
              <a:t> </a:t>
            </a:r>
            <a:r>
              <a:rPr lang="it-IT" sz="2400" dirty="0" err="1" smtClean="0"/>
              <a:t>formations</a:t>
            </a:r>
            <a:r>
              <a:rPr lang="it-IT" sz="2400" dirty="0" smtClean="0"/>
              <a:t> the </a:t>
            </a:r>
            <a:r>
              <a:rPr lang="it-IT" sz="2400" dirty="0" err="1" smtClean="0"/>
              <a:t>univariate</a:t>
            </a:r>
            <a:r>
              <a:rPr lang="it-IT" sz="2400" dirty="0" smtClean="0"/>
              <a:t> f(Y) </a:t>
            </a:r>
            <a:r>
              <a:rPr lang="it-IT" sz="2400" dirty="0" err="1" smtClean="0"/>
              <a:t>was</a:t>
            </a:r>
            <a:r>
              <a:rPr lang="it-IT" sz="2400" dirty="0" smtClean="0"/>
              <a:t> </a:t>
            </a:r>
            <a:r>
              <a:rPr lang="it-IT" sz="2400" dirty="0" err="1" smtClean="0"/>
              <a:t>found</a:t>
            </a:r>
            <a:r>
              <a:rPr lang="it-IT" sz="2400" dirty="0" smtClean="0"/>
              <a:t> </a:t>
            </a:r>
            <a:r>
              <a:rPr lang="it-IT" sz="2400" dirty="0" err="1" smtClean="0"/>
              <a:t>to</a:t>
            </a:r>
            <a:r>
              <a:rPr lang="it-IT" sz="2400" dirty="0" smtClean="0"/>
              <a:t> </a:t>
            </a:r>
            <a:r>
              <a:rPr lang="it-IT" sz="2400" dirty="0" err="1" smtClean="0"/>
              <a:t>fit</a:t>
            </a:r>
            <a:r>
              <a:rPr lang="it-IT" sz="2400" dirty="0" smtClean="0"/>
              <a:t> a </a:t>
            </a:r>
            <a:r>
              <a:rPr lang="it-IT" sz="2400" dirty="0" err="1" smtClean="0"/>
              <a:t>normal</a:t>
            </a:r>
            <a:r>
              <a:rPr lang="it-IT" sz="2400" dirty="0" smtClean="0"/>
              <a:t> </a:t>
            </a:r>
            <a:r>
              <a:rPr lang="it-IT" sz="2400" dirty="0" err="1" smtClean="0"/>
              <a:t>distribution</a:t>
            </a:r>
            <a:r>
              <a:rPr lang="it-IT" sz="2400" dirty="0" smtClean="0"/>
              <a:t> </a:t>
            </a:r>
          </a:p>
          <a:p>
            <a:pPr>
              <a:defRPr/>
            </a:pPr>
            <a:endParaRPr lang="it-IT" sz="2400" dirty="0" smtClean="0"/>
          </a:p>
          <a:p>
            <a:pPr>
              <a:defRPr/>
            </a:pPr>
            <a:endParaRPr lang="it-IT" sz="2400" dirty="0" smtClean="0"/>
          </a:p>
          <a:p>
            <a:pPr indent="0">
              <a:buFont typeface="Wingdings" pitchFamily="2" charset="2"/>
              <a:buNone/>
              <a:defRPr/>
            </a:pPr>
            <a:r>
              <a:rPr lang="it-IT" sz="2400" dirty="0" err="1" smtClean="0"/>
              <a:t>where</a:t>
            </a:r>
            <a:r>
              <a:rPr lang="it-IT" sz="2400" dirty="0" smtClean="0"/>
              <a:t> Y’=Y-&lt;Y&gt;, &lt;</a:t>
            </a:r>
            <a:r>
              <a:rPr lang="it-IT" sz="2400" dirty="0" err="1" smtClean="0"/>
              <a:t>Y</a:t>
            </a:r>
            <a:r>
              <a:rPr lang="it-IT" sz="2400" dirty="0" smtClean="0"/>
              <a:t>(</a:t>
            </a:r>
            <a:r>
              <a:rPr lang="it-IT" sz="2400" b="1" dirty="0" smtClean="0"/>
              <a:t>x</a:t>
            </a:r>
            <a:r>
              <a:rPr lang="it-IT" sz="2400" dirty="0" smtClean="0"/>
              <a:t>)&gt; ensemble </a:t>
            </a:r>
            <a:r>
              <a:rPr lang="it-IT" sz="2400" dirty="0" err="1" smtClean="0"/>
              <a:t>mean</a:t>
            </a:r>
            <a:r>
              <a:rPr lang="it-IT" sz="2400" dirty="0" smtClean="0"/>
              <a:t>, </a:t>
            </a:r>
            <a:r>
              <a:rPr lang="el-GR" sz="2400" dirty="0" smtClean="0"/>
              <a:t>σ</a:t>
            </a:r>
            <a:r>
              <a:rPr lang="it-IT" sz="2400" baseline="-25000" dirty="0" err="1" smtClean="0"/>
              <a:t>Y</a:t>
            </a:r>
            <a:r>
              <a:rPr lang="it-IT" sz="2400" dirty="0" err="1" smtClean="0"/>
              <a:t>²</a:t>
            </a:r>
            <a:r>
              <a:rPr lang="it-IT" sz="2400" dirty="0" smtClean="0"/>
              <a:t> </a:t>
            </a:r>
            <a:r>
              <a:rPr lang="it-IT" sz="2400" dirty="0" err="1" smtClean="0"/>
              <a:t>is</a:t>
            </a:r>
            <a:r>
              <a:rPr lang="it-IT" sz="2400" dirty="0" smtClean="0"/>
              <a:t> the </a:t>
            </a:r>
            <a:r>
              <a:rPr lang="it-IT" sz="2400" dirty="0" err="1" smtClean="0"/>
              <a:t>variance</a:t>
            </a:r>
            <a:r>
              <a:rPr lang="it-IT" sz="2400" dirty="0" smtClean="0"/>
              <a:t>.</a:t>
            </a:r>
          </a:p>
        </p:txBody>
      </p:sp>
      <p:pic>
        <p:nvPicPr>
          <p:cNvPr id="35843" name="Picture 2"/>
          <p:cNvPicPr>
            <a:picLocks noChangeAspect="1" noChangeArrowheads="1"/>
          </p:cNvPicPr>
          <p:nvPr/>
        </p:nvPicPr>
        <p:blipFill>
          <a:blip r:embed="rId2"/>
          <a:srcRect/>
          <a:stretch>
            <a:fillRect/>
          </a:stretch>
        </p:blipFill>
        <p:spPr bwMode="auto">
          <a:xfrm>
            <a:off x="1692275" y="3213100"/>
            <a:ext cx="5327650" cy="436563"/>
          </a:xfrm>
          <a:prstGeom prst="rect">
            <a:avLst/>
          </a:prstGeom>
          <a:noFill/>
          <a:ln w="9525">
            <a:noFill/>
            <a:miter lim="800000"/>
            <a:headEnd/>
            <a:tailEnd/>
          </a:ln>
        </p:spPr>
      </p:pic>
      <p:pic>
        <p:nvPicPr>
          <p:cNvPr id="35844" name="Picture 3"/>
          <p:cNvPicPr>
            <a:picLocks noChangeAspect="1" noChangeArrowheads="1"/>
          </p:cNvPicPr>
          <p:nvPr/>
        </p:nvPicPr>
        <p:blipFill>
          <a:blip r:embed="rId3"/>
          <a:srcRect/>
          <a:stretch>
            <a:fillRect/>
          </a:stretch>
        </p:blipFill>
        <p:spPr bwMode="auto">
          <a:xfrm>
            <a:off x="1619250" y="4941888"/>
            <a:ext cx="53213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p:cNvSpPr>
            <a:spLocks noGrp="1"/>
          </p:cNvSpPr>
          <p:nvPr>
            <p:ph type="title"/>
          </p:nvPr>
        </p:nvSpPr>
        <p:spPr/>
        <p:txBody>
          <a:bodyPr/>
          <a:lstStyle/>
          <a:p>
            <a:r>
              <a:rPr lang="it-IT" smtClean="0"/>
              <a:t>Statistical characterization (cont.)</a:t>
            </a:r>
          </a:p>
        </p:txBody>
      </p:sp>
      <p:sp>
        <p:nvSpPr>
          <p:cNvPr id="36866" name="Segnaposto contenuto 2"/>
          <p:cNvSpPr>
            <a:spLocks noGrp="1"/>
          </p:cNvSpPr>
          <p:nvPr>
            <p:ph idx="1"/>
          </p:nvPr>
        </p:nvSpPr>
        <p:spPr/>
        <p:txBody>
          <a:bodyPr/>
          <a:lstStyle/>
          <a:p>
            <a:r>
              <a:rPr lang="en-US" smtClean="0"/>
              <a:t>The bivariate f(Y</a:t>
            </a:r>
            <a:r>
              <a:rPr lang="en-US" baseline="-25000" smtClean="0"/>
              <a:t>1</a:t>
            </a:r>
            <a:r>
              <a:rPr lang="en-US" smtClean="0"/>
              <a:t>,Y</a:t>
            </a:r>
            <a:r>
              <a:rPr lang="en-US" baseline="-25000" smtClean="0"/>
              <a:t>2</a:t>
            </a:r>
            <a:r>
              <a:rPr lang="en-US" smtClean="0"/>
              <a:t>) is characterized at second order by the means, the variances and the two-point covariance C</a:t>
            </a:r>
            <a:r>
              <a:rPr lang="en-US" baseline="-25000" smtClean="0"/>
              <a:t>Y</a:t>
            </a:r>
            <a:r>
              <a:rPr lang="en-US" smtClean="0"/>
              <a:t>(</a:t>
            </a:r>
            <a:r>
              <a:rPr lang="en-US" b="1" smtClean="0"/>
              <a:t>x</a:t>
            </a:r>
            <a:r>
              <a:rPr lang="en-US" smtClean="0"/>
              <a:t>₁,</a:t>
            </a:r>
            <a:r>
              <a:rPr lang="en-US" b="1" smtClean="0"/>
              <a:t>x</a:t>
            </a:r>
            <a:r>
              <a:rPr lang="en-US" smtClean="0"/>
              <a:t>₂)=〈Y′(</a:t>
            </a:r>
            <a:r>
              <a:rPr lang="en-US" b="1" smtClean="0"/>
              <a:t>x</a:t>
            </a:r>
            <a:r>
              <a:rPr lang="en-US" smtClean="0"/>
              <a:t>₁)Y′(</a:t>
            </a:r>
            <a:r>
              <a:rPr lang="en-US" b="1" smtClean="0"/>
              <a:t>x</a:t>
            </a:r>
            <a:r>
              <a:rPr lang="en-US" smtClean="0"/>
              <a:t>₂)〉.</a:t>
            </a:r>
          </a:p>
          <a:p>
            <a:r>
              <a:rPr lang="en-US" smtClean="0"/>
              <a:t>If Y is bivariate normal, it is completely defined by these moments.</a:t>
            </a:r>
          </a:p>
          <a:p>
            <a:r>
              <a:rPr lang="it-IT" smtClean="0"/>
              <a:t>Stationary RSF:</a:t>
            </a:r>
          </a:p>
          <a:p>
            <a:pPr lvl="1"/>
            <a:r>
              <a:rPr lang="it-IT" smtClean="0"/>
              <a:t>〈Y(</a:t>
            </a:r>
            <a:r>
              <a:rPr lang="it-IT" b="1" smtClean="0"/>
              <a:t>x</a:t>
            </a:r>
            <a:r>
              <a:rPr lang="it-IT" smtClean="0"/>
              <a:t>)〉=const, </a:t>
            </a:r>
            <a:r>
              <a:rPr lang="el-GR" smtClean="0"/>
              <a:t>σ</a:t>
            </a:r>
            <a:r>
              <a:rPr lang="it-IT" baseline="-25000" smtClean="0"/>
              <a:t>Y</a:t>
            </a:r>
            <a:r>
              <a:rPr lang="it-IT" smtClean="0"/>
              <a:t>²=const</a:t>
            </a:r>
          </a:p>
          <a:p>
            <a:pPr lvl="1"/>
            <a:r>
              <a:rPr lang="it-IT" smtClean="0"/>
              <a:t>C</a:t>
            </a:r>
            <a:r>
              <a:rPr lang="it-IT" baseline="-25000" smtClean="0"/>
              <a:t>Y</a:t>
            </a:r>
            <a:r>
              <a:rPr lang="it-IT" smtClean="0"/>
              <a:t>(</a:t>
            </a:r>
            <a:r>
              <a:rPr lang="it-IT" b="1" smtClean="0"/>
              <a:t>x</a:t>
            </a:r>
            <a:r>
              <a:rPr lang="it-IT" smtClean="0"/>
              <a:t>₁,</a:t>
            </a:r>
            <a:r>
              <a:rPr lang="it-IT" b="1" smtClean="0"/>
              <a:t>x</a:t>
            </a:r>
            <a:r>
              <a:rPr lang="it-IT" smtClean="0"/>
              <a:t>₂)=</a:t>
            </a:r>
            <a:r>
              <a:rPr lang="el-GR" smtClean="0"/>
              <a:t>σ</a:t>
            </a:r>
            <a:r>
              <a:rPr lang="it-IT" baseline="-25000" smtClean="0"/>
              <a:t>Y</a:t>
            </a:r>
            <a:r>
              <a:rPr lang="it-IT" smtClean="0"/>
              <a:t>²</a:t>
            </a:r>
            <a:r>
              <a:rPr lang="el-GR" smtClean="0"/>
              <a:t>ρ</a:t>
            </a:r>
            <a:r>
              <a:rPr lang="it-IT" baseline="-25000" smtClean="0"/>
              <a:t>Y</a:t>
            </a:r>
            <a:r>
              <a:rPr lang="it-IT" smtClean="0"/>
              <a:t>(</a:t>
            </a:r>
            <a:r>
              <a:rPr lang="it-IT" b="1" smtClean="0"/>
              <a:t>r</a:t>
            </a:r>
            <a:r>
              <a:rPr lang="it-IT" smtClean="0"/>
              <a:t>)  (</a:t>
            </a:r>
            <a:r>
              <a:rPr lang="it-IT" b="1" smtClean="0"/>
              <a:t>r</a:t>
            </a:r>
            <a:r>
              <a:rPr lang="it-IT" smtClean="0"/>
              <a:t>=</a:t>
            </a:r>
            <a:r>
              <a:rPr lang="it-IT" b="1" smtClean="0"/>
              <a:t>x</a:t>
            </a:r>
            <a:r>
              <a:rPr lang="it-IT" smtClean="0"/>
              <a:t>₁-</a:t>
            </a:r>
            <a:r>
              <a:rPr lang="it-IT" b="1" smtClean="0"/>
              <a:t>x</a:t>
            </a:r>
            <a:r>
              <a:rPr lang="it-IT" smtClean="0"/>
              <a:t>₂). Isotropic: </a:t>
            </a:r>
            <a:r>
              <a:rPr lang="el-GR" smtClean="0"/>
              <a:t>ρ</a:t>
            </a:r>
            <a:r>
              <a:rPr lang="it-IT" baseline="-25000" smtClean="0"/>
              <a:t>Y</a:t>
            </a:r>
            <a:r>
              <a:rPr lang="it-IT" smtClean="0"/>
              <a:t>(r), r=|</a:t>
            </a:r>
            <a:r>
              <a:rPr lang="it-IT" b="1" smtClean="0"/>
              <a:t>r</a:t>
            </a:r>
            <a:r>
              <a:rPr lang="it-IT" smtClean="0"/>
              <a:t>|</a:t>
            </a:r>
          </a:p>
          <a:p>
            <a:pPr lvl="1"/>
            <a:r>
              <a:rPr lang="it-IT" smtClean="0"/>
              <a:t>Integral scale: 			Anisotropic:</a:t>
            </a:r>
          </a:p>
          <a:p>
            <a:pPr lvl="1"/>
            <a:endParaRPr lang="it-IT" smtClean="0"/>
          </a:p>
        </p:txBody>
      </p:sp>
      <p:pic>
        <p:nvPicPr>
          <p:cNvPr id="36867" name="Picture 2"/>
          <p:cNvPicPr>
            <a:picLocks noChangeAspect="1" noChangeArrowheads="1"/>
          </p:cNvPicPr>
          <p:nvPr/>
        </p:nvPicPr>
        <p:blipFill>
          <a:blip r:embed="rId2"/>
          <a:srcRect/>
          <a:stretch>
            <a:fillRect/>
          </a:stretch>
        </p:blipFill>
        <p:spPr bwMode="auto">
          <a:xfrm>
            <a:off x="3348038" y="5300663"/>
            <a:ext cx="1619250" cy="287337"/>
          </a:xfrm>
          <a:prstGeom prst="rect">
            <a:avLst/>
          </a:prstGeom>
          <a:noFill/>
          <a:ln w="9525">
            <a:noFill/>
            <a:miter lim="800000"/>
            <a:headEnd/>
            <a:tailEnd/>
          </a:ln>
        </p:spPr>
      </p:pic>
      <p:pic>
        <p:nvPicPr>
          <p:cNvPr id="36868" name="Picture 3"/>
          <p:cNvPicPr>
            <a:picLocks noChangeAspect="1" noChangeArrowheads="1"/>
          </p:cNvPicPr>
          <p:nvPr/>
        </p:nvPicPr>
        <p:blipFill>
          <a:blip r:embed="rId3"/>
          <a:srcRect/>
          <a:stretch>
            <a:fillRect/>
          </a:stretch>
        </p:blipFill>
        <p:spPr bwMode="auto">
          <a:xfrm>
            <a:off x="6875463" y="5300663"/>
            <a:ext cx="889000" cy="30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p:txBody>
          <a:bodyPr/>
          <a:lstStyle/>
          <a:p>
            <a:r>
              <a:rPr lang="it-IT" smtClean="0"/>
              <a:t>Statistical characterization (cont.)</a:t>
            </a:r>
          </a:p>
        </p:txBody>
      </p:sp>
      <p:sp>
        <p:nvSpPr>
          <p:cNvPr id="37890" name="Segnaposto contenuto 2"/>
          <p:cNvSpPr>
            <a:spLocks noGrp="1"/>
          </p:cNvSpPr>
          <p:nvPr>
            <p:ph idx="1"/>
          </p:nvPr>
        </p:nvSpPr>
        <p:spPr>
          <a:xfrm>
            <a:off x="457200" y="1484313"/>
            <a:ext cx="8362950" cy="2520950"/>
          </a:xfrm>
        </p:spPr>
        <p:txBody>
          <a:bodyPr/>
          <a:lstStyle/>
          <a:p>
            <a:r>
              <a:rPr lang="it-IT" smtClean="0"/>
              <a:t>Common examples of isotropic </a:t>
            </a:r>
          </a:p>
          <a:p>
            <a:r>
              <a:rPr lang="it-IT" smtClean="0"/>
              <a:t>Anisotropic:  </a:t>
            </a:r>
          </a:p>
          <a:p>
            <a:r>
              <a:rPr lang="it-IT" smtClean="0"/>
              <a:t>For axisymmetric anisotropy I</a:t>
            </a:r>
            <a:r>
              <a:rPr lang="it-IT" baseline="-25000" smtClean="0"/>
              <a:t>x</a:t>
            </a:r>
            <a:r>
              <a:rPr lang="it-IT" smtClean="0"/>
              <a:t>=I</a:t>
            </a:r>
            <a:r>
              <a:rPr lang="it-IT" baseline="-25000" smtClean="0"/>
              <a:t>y</a:t>
            </a:r>
            <a:r>
              <a:rPr lang="it-IT" smtClean="0"/>
              <a:t> and f=I</a:t>
            </a:r>
            <a:r>
              <a:rPr lang="it-IT" baseline="-25000" smtClean="0"/>
              <a:t>z</a:t>
            </a:r>
            <a:r>
              <a:rPr lang="it-IT" smtClean="0"/>
              <a:t>/I</a:t>
            </a:r>
            <a:r>
              <a:rPr lang="it-IT" baseline="-25000" smtClean="0"/>
              <a:t>x</a:t>
            </a:r>
            <a:r>
              <a:rPr lang="it-IT" smtClean="0"/>
              <a:t>=I</a:t>
            </a:r>
            <a:r>
              <a:rPr lang="it-IT" baseline="-25000" smtClean="0"/>
              <a:t>vertical</a:t>
            </a:r>
            <a:r>
              <a:rPr lang="it-IT" smtClean="0"/>
              <a:t>/I</a:t>
            </a:r>
            <a:r>
              <a:rPr lang="it-IT" baseline="-25000" smtClean="0"/>
              <a:t>horizontal</a:t>
            </a:r>
            <a:r>
              <a:rPr lang="it-IT" smtClean="0"/>
              <a:t> is the anisotropy ratio, generally f&lt;1.</a:t>
            </a:r>
          </a:p>
          <a:p>
            <a:pPr>
              <a:buFont typeface="Wingdings" pitchFamily="2" charset="2"/>
              <a:buNone/>
            </a:pPr>
            <a:endParaRPr lang="it-IT" smtClean="0"/>
          </a:p>
        </p:txBody>
      </p:sp>
      <p:pic>
        <p:nvPicPr>
          <p:cNvPr id="37891" name="Picture 4" descr="Immagine 001"/>
          <p:cNvPicPr>
            <a:picLocks noChangeAspect="1" noChangeArrowheads="1"/>
          </p:cNvPicPr>
          <p:nvPr/>
        </p:nvPicPr>
        <p:blipFill>
          <a:blip r:embed="rId2"/>
          <a:srcRect b="56548"/>
          <a:stretch>
            <a:fillRect/>
          </a:stretch>
        </p:blipFill>
        <p:spPr bwMode="auto">
          <a:xfrm>
            <a:off x="4451350" y="3860800"/>
            <a:ext cx="4692650" cy="2808288"/>
          </a:xfrm>
          <a:prstGeom prst="rect">
            <a:avLst/>
          </a:prstGeom>
          <a:noFill/>
          <a:ln w="9525">
            <a:noFill/>
            <a:miter lim="800000"/>
            <a:headEnd/>
            <a:tailEnd/>
          </a:ln>
        </p:spPr>
      </p:pic>
      <p:pic>
        <p:nvPicPr>
          <p:cNvPr id="37892" name="Picture 3"/>
          <p:cNvPicPr>
            <a:picLocks noChangeAspect="1" noChangeArrowheads="1"/>
          </p:cNvPicPr>
          <p:nvPr/>
        </p:nvPicPr>
        <p:blipFill>
          <a:blip r:embed="rId3"/>
          <a:srcRect/>
          <a:stretch>
            <a:fillRect/>
          </a:stretch>
        </p:blipFill>
        <p:spPr bwMode="auto">
          <a:xfrm>
            <a:off x="5940425" y="1557338"/>
            <a:ext cx="2519363" cy="373062"/>
          </a:xfrm>
          <a:prstGeom prst="rect">
            <a:avLst/>
          </a:prstGeom>
          <a:noFill/>
          <a:ln w="9525">
            <a:noFill/>
            <a:miter lim="800000"/>
            <a:headEnd/>
            <a:tailEnd/>
          </a:ln>
        </p:spPr>
      </p:pic>
      <p:pic>
        <p:nvPicPr>
          <p:cNvPr id="37893" name="Picture 4"/>
          <p:cNvPicPr>
            <a:picLocks noChangeAspect="1" noChangeArrowheads="1"/>
          </p:cNvPicPr>
          <p:nvPr/>
        </p:nvPicPr>
        <p:blipFill>
          <a:blip r:embed="rId4"/>
          <a:srcRect/>
          <a:stretch>
            <a:fillRect/>
          </a:stretch>
        </p:blipFill>
        <p:spPr bwMode="auto">
          <a:xfrm>
            <a:off x="2771775" y="2060575"/>
            <a:ext cx="2232025" cy="438150"/>
          </a:xfrm>
          <a:prstGeom prst="rect">
            <a:avLst/>
          </a:prstGeom>
          <a:noFill/>
          <a:ln w="9525">
            <a:noFill/>
            <a:miter lim="800000"/>
            <a:headEnd/>
            <a:tailEnd/>
          </a:ln>
        </p:spPr>
      </p:pic>
      <p:pic>
        <p:nvPicPr>
          <p:cNvPr id="37894" name="Picture 5"/>
          <p:cNvPicPr>
            <a:picLocks noChangeAspect="1" noChangeArrowheads="1"/>
          </p:cNvPicPr>
          <p:nvPr/>
        </p:nvPicPr>
        <p:blipFill>
          <a:blip r:embed="rId5"/>
          <a:srcRect/>
          <a:stretch>
            <a:fillRect/>
          </a:stretch>
        </p:blipFill>
        <p:spPr bwMode="auto">
          <a:xfrm>
            <a:off x="5292725" y="2133600"/>
            <a:ext cx="3276600" cy="280988"/>
          </a:xfrm>
          <a:prstGeom prst="rect">
            <a:avLst/>
          </a:prstGeom>
          <a:noFill/>
          <a:ln w="9525">
            <a:noFill/>
            <a:miter lim="800000"/>
            <a:headEnd/>
            <a:tailEnd/>
          </a:ln>
        </p:spPr>
      </p:pic>
      <p:sp>
        <p:nvSpPr>
          <p:cNvPr id="37895" name="Segnaposto contenuto 2"/>
          <p:cNvSpPr txBox="1">
            <a:spLocks/>
          </p:cNvSpPr>
          <p:nvPr/>
        </p:nvSpPr>
        <p:spPr bwMode="auto">
          <a:xfrm>
            <a:off x="539750" y="4221163"/>
            <a:ext cx="3887788" cy="2520950"/>
          </a:xfrm>
          <a:prstGeom prst="rect">
            <a:avLst/>
          </a:prstGeom>
          <a:noFill/>
          <a:ln w="9525">
            <a:noFill/>
            <a:miter lim="800000"/>
            <a:headEnd/>
            <a:tailEnd/>
          </a:ln>
        </p:spPr>
        <p:txBody>
          <a:bodyPr/>
          <a:lstStyle/>
          <a:p>
            <a:r>
              <a:rPr lang="en-US" sz="2000"/>
              <a:t>At second order and for an adopted PDF, the statistical structure is characterized by the parameters:</a:t>
            </a:r>
            <a:endParaRPr lang="it-IT" sz="2000"/>
          </a:p>
        </p:txBody>
      </p:sp>
      <p:pic>
        <p:nvPicPr>
          <p:cNvPr id="37896" name="Picture 2"/>
          <p:cNvPicPr>
            <a:picLocks noChangeAspect="1" noChangeArrowheads="1"/>
          </p:cNvPicPr>
          <p:nvPr/>
        </p:nvPicPr>
        <p:blipFill>
          <a:blip r:embed="rId6"/>
          <a:srcRect/>
          <a:stretch>
            <a:fillRect/>
          </a:stretch>
        </p:blipFill>
        <p:spPr bwMode="auto">
          <a:xfrm>
            <a:off x="1116013" y="5732463"/>
            <a:ext cx="2663825" cy="49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p:cNvSpPr>
            <a:spLocks noGrp="1"/>
          </p:cNvSpPr>
          <p:nvPr>
            <p:ph type="title"/>
          </p:nvPr>
        </p:nvSpPr>
        <p:spPr/>
        <p:txBody>
          <a:bodyPr/>
          <a:lstStyle/>
          <a:p>
            <a:r>
              <a:rPr lang="it-IT" smtClean="0"/>
              <a:t>Ergodic hypothesis</a:t>
            </a:r>
          </a:p>
        </p:txBody>
      </p:sp>
      <p:sp>
        <p:nvSpPr>
          <p:cNvPr id="38914" name="Segnaposto contenuto 2"/>
          <p:cNvSpPr>
            <a:spLocks noGrp="1"/>
          </p:cNvSpPr>
          <p:nvPr>
            <p:ph idx="1"/>
          </p:nvPr>
        </p:nvSpPr>
        <p:spPr/>
        <p:txBody>
          <a:bodyPr/>
          <a:lstStyle/>
          <a:p>
            <a:r>
              <a:rPr lang="en-US" sz="2400" smtClean="0"/>
              <a:t>If the length scale L of Ω, L &gt;&gt;I, ensemble averaging can be exchanged with space averaging, e.g. </a:t>
            </a:r>
          </a:p>
          <a:p>
            <a:pPr>
              <a:buFont typeface="Wingdings" pitchFamily="2" charset="2"/>
              <a:buNone/>
            </a:pPr>
            <a:endParaRPr lang="en-US" sz="2400" smtClean="0"/>
          </a:p>
          <a:p>
            <a:endParaRPr lang="en-US" sz="2400" smtClean="0"/>
          </a:p>
          <a:p>
            <a:r>
              <a:rPr lang="en-US" sz="2400" smtClean="0"/>
              <a:t>Since only one realization of formation is available, the hypothesis is generally adopted and identification of statistical structure is carried out by using spatial data of the given formation.</a:t>
            </a:r>
          </a:p>
          <a:p>
            <a:r>
              <a:rPr lang="en-US" sz="2400" smtClean="0"/>
              <a:t> Due to scarcity of data and ergodic limitations practically only the hystogram i.e. f(Y)→〈Y〉,σ</a:t>
            </a:r>
            <a:r>
              <a:rPr lang="en-US" sz="2400" baseline="-25000" smtClean="0"/>
              <a:t>Y</a:t>
            </a:r>
            <a:r>
              <a:rPr lang="en-US" sz="2400" smtClean="0"/>
              <a:t>² and the covariance can be identified. If it is assumed that Y(</a:t>
            </a:r>
            <a:r>
              <a:rPr lang="en-US" sz="2400" b="1" smtClean="0"/>
              <a:t>x</a:t>
            </a:r>
            <a:r>
              <a:rPr lang="en-US" sz="2400" baseline="-25000" smtClean="0"/>
              <a:t>i</a:t>
            </a:r>
            <a:r>
              <a:rPr lang="en-US" sz="2400" smtClean="0"/>
              <a:t>) is multi-Gaussian, this information is complete.</a:t>
            </a:r>
            <a:endParaRPr lang="it-IT" sz="2400" smtClean="0"/>
          </a:p>
        </p:txBody>
      </p:sp>
      <p:pic>
        <p:nvPicPr>
          <p:cNvPr id="38915" name="Picture 3"/>
          <p:cNvPicPr>
            <a:picLocks noChangeAspect="1" noChangeArrowheads="1"/>
          </p:cNvPicPr>
          <p:nvPr/>
        </p:nvPicPr>
        <p:blipFill>
          <a:blip r:embed="rId2"/>
          <a:srcRect/>
          <a:stretch>
            <a:fillRect/>
          </a:stretch>
        </p:blipFill>
        <p:spPr bwMode="auto">
          <a:xfrm>
            <a:off x="1187450" y="2492375"/>
            <a:ext cx="6859588" cy="53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r>
              <a:rPr lang="it-IT" smtClean="0"/>
              <a:t>The local equations of flow and transport: General definitions</a:t>
            </a:r>
          </a:p>
        </p:txBody>
      </p:sp>
      <p:sp>
        <p:nvSpPr>
          <p:cNvPr id="21506" name="Segnaposto contenuto 2"/>
          <p:cNvSpPr>
            <a:spLocks noGrp="1"/>
          </p:cNvSpPr>
          <p:nvPr>
            <p:ph idx="1"/>
          </p:nvPr>
        </p:nvSpPr>
        <p:spPr>
          <a:xfrm>
            <a:off x="457200" y="1484313"/>
            <a:ext cx="4186238" cy="5184775"/>
          </a:xfrm>
        </p:spPr>
        <p:txBody>
          <a:bodyPr/>
          <a:lstStyle/>
          <a:p>
            <a:r>
              <a:rPr lang="en-US" sz="2400" smtClean="0"/>
              <a:t>We consider water flow and solute transport through porous media.</a:t>
            </a:r>
          </a:p>
          <a:p>
            <a:r>
              <a:rPr lang="en-US" sz="2400" smtClean="0"/>
              <a:t>A porous medium is an interconnected network of voids (pores) in a solid material</a:t>
            </a:r>
          </a:p>
          <a:p>
            <a:r>
              <a:rPr lang="en-US" sz="2400" smtClean="0"/>
              <a:t>The characteristic length scale d is the pore size: from μm to mm.</a:t>
            </a:r>
          </a:p>
          <a:p>
            <a:r>
              <a:rPr lang="en-US" sz="2400" smtClean="0"/>
              <a:t>The interest is generally in porous bodies of scale L&gt;&gt;d.</a:t>
            </a:r>
            <a:endParaRPr lang="it-IT" smtClean="0"/>
          </a:p>
        </p:txBody>
      </p:sp>
      <p:pic>
        <p:nvPicPr>
          <p:cNvPr id="21507" name="Picture 3"/>
          <p:cNvPicPr>
            <a:picLocks noChangeAspect="1" noChangeArrowheads="1"/>
          </p:cNvPicPr>
          <p:nvPr/>
        </p:nvPicPr>
        <p:blipFill>
          <a:blip r:embed="rId2"/>
          <a:srcRect/>
          <a:stretch>
            <a:fillRect/>
          </a:stretch>
        </p:blipFill>
        <p:spPr bwMode="auto">
          <a:xfrm>
            <a:off x="4859338" y="1341438"/>
            <a:ext cx="3744912" cy="505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p:txBody>
          <a:bodyPr/>
          <a:lstStyle/>
          <a:p>
            <a:r>
              <a:rPr lang="it-IT" smtClean="0"/>
              <a:t>Stochastic modeling of flow and transport in natural formations</a:t>
            </a:r>
          </a:p>
        </p:txBody>
      </p:sp>
      <p:sp>
        <p:nvSpPr>
          <p:cNvPr id="39938" name="Segnaposto contenuto 2"/>
          <p:cNvSpPr>
            <a:spLocks noGrp="1"/>
          </p:cNvSpPr>
          <p:nvPr>
            <p:ph idx="1"/>
          </p:nvPr>
        </p:nvSpPr>
        <p:spPr/>
        <p:txBody>
          <a:bodyPr/>
          <a:lstStyle/>
          <a:p>
            <a:endParaRPr lang="en-US" sz="2400" smtClean="0"/>
          </a:p>
          <a:p>
            <a:r>
              <a:rPr lang="en-US" sz="2400" smtClean="0"/>
              <a:t>Since the flow equation ∇²H+∇H.∇Y=0 contains the RSF Y, it is a </a:t>
            </a:r>
            <a:r>
              <a:rPr lang="en-US" sz="2400" u="sng" smtClean="0"/>
              <a:t>stochastic equation</a:t>
            </a:r>
            <a:r>
              <a:rPr lang="en-US" sz="2400" smtClean="0"/>
              <a:t>. </a:t>
            </a:r>
          </a:p>
          <a:p>
            <a:r>
              <a:rPr lang="en-US" sz="2400" smtClean="0"/>
              <a:t>The variables H(</a:t>
            </a:r>
            <a:r>
              <a:rPr lang="en-US" sz="2400" b="1" smtClean="0"/>
              <a:t>x</a:t>
            </a:r>
            <a:r>
              <a:rPr lang="en-US" sz="2400" smtClean="0"/>
              <a:t>,t),q(</a:t>
            </a:r>
            <a:r>
              <a:rPr lang="en-US" sz="2400" b="1" smtClean="0"/>
              <a:t>x</a:t>
            </a:r>
            <a:r>
              <a:rPr lang="en-US" sz="2400" smtClean="0"/>
              <a:t>,t),</a:t>
            </a:r>
            <a:r>
              <a:rPr lang="en-US" sz="2400" b="1" smtClean="0"/>
              <a:t>V</a:t>
            </a:r>
            <a:r>
              <a:rPr lang="en-US" sz="2400" smtClean="0"/>
              <a:t>(</a:t>
            </a:r>
            <a:r>
              <a:rPr lang="en-US" sz="2400" b="1" smtClean="0"/>
              <a:t>x</a:t>
            </a:r>
            <a:r>
              <a:rPr lang="en-US" sz="2400" smtClean="0"/>
              <a:t>,t),C(</a:t>
            </a:r>
            <a:r>
              <a:rPr lang="en-US" sz="2400" b="1" smtClean="0"/>
              <a:t>x</a:t>
            </a:r>
            <a:r>
              <a:rPr lang="en-US" sz="2400" smtClean="0"/>
              <a:t>,t) are RSF and are defined by the joint PDF of their values at different </a:t>
            </a:r>
            <a:r>
              <a:rPr lang="en-US" sz="2400" b="1" smtClean="0"/>
              <a:t>x</a:t>
            </a:r>
            <a:r>
              <a:rPr lang="en-US" sz="2400" smtClean="0"/>
              <a:t> and t</a:t>
            </a:r>
          </a:p>
          <a:p>
            <a:r>
              <a:rPr lang="en-US" sz="2400" smtClean="0"/>
              <a:t>The general problem of stochastic modeling: given a space domain Ω, given the RSF Y(</a:t>
            </a:r>
            <a:r>
              <a:rPr lang="en-US" sz="2400" b="1" smtClean="0"/>
              <a:t>x</a:t>
            </a:r>
            <a:r>
              <a:rPr lang="en-US" sz="2400" smtClean="0"/>
              <a:t>) i.e. K(</a:t>
            </a:r>
            <a:r>
              <a:rPr lang="en-US" sz="2400" b="1" smtClean="0"/>
              <a:t>x</a:t>
            </a:r>
            <a:r>
              <a:rPr lang="en-US" sz="2400" smtClean="0"/>
              <a:t>), given </a:t>
            </a:r>
            <a:r>
              <a:rPr lang="en-US" sz="2400" i="1" smtClean="0"/>
              <a:t>n</a:t>
            </a:r>
            <a:r>
              <a:rPr lang="en-US" sz="2400" smtClean="0"/>
              <a:t>, α</a:t>
            </a:r>
            <a:r>
              <a:rPr lang="en-US" sz="2400" baseline="-25000" smtClean="0"/>
              <a:t>d,L</a:t>
            </a:r>
            <a:r>
              <a:rPr lang="en-US" sz="2400" smtClean="0"/>
              <a:t>, α</a:t>
            </a:r>
            <a:r>
              <a:rPr lang="en-US" sz="2400" baseline="-25000" smtClean="0"/>
              <a:t>d,T</a:t>
            </a:r>
            <a:r>
              <a:rPr lang="en-US" sz="2400" smtClean="0"/>
              <a:t> (generally assumed constant), given initial and boundary conditions for H and for C, determine the RSF H,</a:t>
            </a:r>
            <a:r>
              <a:rPr lang="en-US" sz="2400" b="1" smtClean="0"/>
              <a:t>V</a:t>
            </a:r>
            <a:r>
              <a:rPr lang="en-US" sz="2400" smtClean="0"/>
              <a:t> by solving first the flow equation and subsequently the RSF C(</a:t>
            </a:r>
            <a:r>
              <a:rPr lang="en-US" sz="2400" b="1" smtClean="0"/>
              <a:t>x</a:t>
            </a:r>
            <a:r>
              <a:rPr lang="en-US" sz="2400" smtClean="0"/>
              <a:t>,t) satisfying the transport equation</a:t>
            </a:r>
            <a:r>
              <a:rPr lang="en-US" smtClean="0"/>
              <a:t>.</a:t>
            </a:r>
            <a:endParaRPr lang="it-IT"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it-IT" smtClean="0"/>
              <a:t>Solutions: numerical Monte Carlo</a:t>
            </a:r>
          </a:p>
        </p:txBody>
      </p:sp>
      <p:sp>
        <p:nvSpPr>
          <p:cNvPr id="40962" name="Segnaposto contenuto 2"/>
          <p:cNvSpPr>
            <a:spLocks noGrp="1"/>
          </p:cNvSpPr>
          <p:nvPr>
            <p:ph idx="1"/>
          </p:nvPr>
        </p:nvSpPr>
        <p:spPr/>
        <p:txBody>
          <a:bodyPr/>
          <a:lstStyle/>
          <a:p>
            <a:r>
              <a:rPr lang="en-US" sz="2400" smtClean="0"/>
              <a:t>The conceptually simple and most general approach is by Monte Carlo simulations: realizations of Y are generated, the deterministic equations for each realizations are solved M times, and the complete statistics is determined at N points. </a:t>
            </a:r>
          </a:p>
          <a:p>
            <a:r>
              <a:rPr lang="en-US" sz="2400" smtClean="0"/>
              <a:t>It is computationally extremely demanding and does not lead to insight. At present and for highly heterogeneous formations, they are numerical experiments at most</a:t>
            </a:r>
            <a:r>
              <a:rPr lang="en-US" smtClean="0"/>
              <a:t>.</a:t>
            </a:r>
          </a:p>
          <a:p>
            <a:pPr>
              <a:buFont typeface="Wingdings" pitchFamily="2" charset="2"/>
              <a:buNone/>
            </a:pPr>
            <a:endParaRPr 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p:cNvSpPr>
            <a:spLocks noGrp="1"/>
          </p:cNvSpPr>
          <p:nvPr>
            <p:ph type="title"/>
          </p:nvPr>
        </p:nvSpPr>
        <p:spPr/>
        <p:txBody>
          <a:bodyPr/>
          <a:lstStyle/>
          <a:p>
            <a:r>
              <a:rPr lang="it-IT" smtClean="0"/>
              <a:t>Solutions: approximate analytical</a:t>
            </a:r>
          </a:p>
        </p:txBody>
      </p:sp>
      <p:sp>
        <p:nvSpPr>
          <p:cNvPr id="41986" name="Segnaposto contenuto 2"/>
          <p:cNvSpPr>
            <a:spLocks noGrp="1"/>
          </p:cNvSpPr>
          <p:nvPr>
            <p:ph idx="1"/>
          </p:nvPr>
        </p:nvSpPr>
        <p:spPr/>
        <p:txBody>
          <a:bodyPr/>
          <a:lstStyle/>
          <a:p>
            <a:r>
              <a:rPr lang="en-US" smtClean="0"/>
              <a:t>We proceed with approximate solutions for the following simplified conditions:</a:t>
            </a:r>
          </a:p>
          <a:p>
            <a:pPr lvl="1"/>
            <a:r>
              <a:rPr lang="en-US" smtClean="0"/>
              <a:t>stationary </a:t>
            </a:r>
          </a:p>
          <a:p>
            <a:pPr lvl="1"/>
            <a:r>
              <a:rPr lang="en-US" smtClean="0"/>
              <a:t>unbounded domain Ω (i.e. </a:t>
            </a:r>
            <a:r>
              <a:rPr lang="en-US" b="1" smtClean="0"/>
              <a:t>x</a:t>
            </a:r>
            <a:r>
              <a:rPr lang="en-US" smtClean="0"/>
              <a:t> is far from the boundary)</a:t>
            </a:r>
          </a:p>
          <a:p>
            <a:pPr lvl="1"/>
            <a:r>
              <a:rPr lang="en-US" smtClean="0"/>
              <a:t>steady flow, uniform in the mean 〈</a:t>
            </a:r>
            <a:r>
              <a:rPr lang="en-US" b="1" smtClean="0"/>
              <a:t>V</a:t>
            </a:r>
            <a:r>
              <a:rPr lang="en-US" smtClean="0"/>
              <a:t>〉=</a:t>
            </a:r>
            <a:r>
              <a:rPr lang="en-US" b="1" smtClean="0"/>
              <a:t>U</a:t>
            </a:r>
            <a:r>
              <a:rPr lang="en-US" smtClean="0"/>
              <a:t>=const (caused by a uniform mean head gradient ∇〈H〉=-J applied on the boundary approximately valid for natural gradient flow)</a:t>
            </a:r>
          </a:p>
        </p:txBody>
      </p:sp>
      <p:pic>
        <p:nvPicPr>
          <p:cNvPr id="41987" name="Picture 2"/>
          <p:cNvPicPr>
            <a:picLocks noChangeAspect="1" noChangeArrowheads="1"/>
          </p:cNvPicPr>
          <p:nvPr/>
        </p:nvPicPr>
        <p:blipFill>
          <a:blip r:embed="rId2"/>
          <a:srcRect/>
          <a:stretch>
            <a:fillRect/>
          </a:stretch>
        </p:blipFill>
        <p:spPr bwMode="auto">
          <a:xfrm>
            <a:off x="2771775" y="2492375"/>
            <a:ext cx="2016125"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p:cNvSpPr>
            <a:spLocks noGrp="1"/>
          </p:cNvSpPr>
          <p:nvPr>
            <p:ph type="title"/>
          </p:nvPr>
        </p:nvSpPr>
        <p:spPr/>
        <p:txBody>
          <a:bodyPr/>
          <a:lstStyle/>
          <a:p>
            <a:r>
              <a:rPr lang="it-IT" smtClean="0"/>
              <a:t>Solutions: approximate analytical (cont)</a:t>
            </a:r>
          </a:p>
        </p:txBody>
      </p:sp>
      <p:sp>
        <p:nvSpPr>
          <p:cNvPr id="22531" name="Segnaposto contenuto 2"/>
          <p:cNvSpPr>
            <a:spLocks noGrp="1"/>
          </p:cNvSpPr>
          <p:nvPr>
            <p:ph idx="1"/>
          </p:nvPr>
        </p:nvSpPr>
        <p:spPr>
          <a:xfrm>
            <a:off x="179388" y="1196975"/>
            <a:ext cx="8785225" cy="5184775"/>
          </a:xfrm>
        </p:spPr>
        <p:txBody>
          <a:bodyPr/>
          <a:lstStyle/>
          <a:p>
            <a:pPr>
              <a:defRPr/>
            </a:pPr>
            <a:r>
              <a:rPr lang="en-US" dirty="0" smtClean="0"/>
              <a:t>After solving for </a:t>
            </a:r>
            <a:r>
              <a:rPr lang="en-US" b="1" dirty="0" smtClean="0"/>
              <a:t>V</a:t>
            </a:r>
            <a:r>
              <a:rPr lang="en-US" dirty="0" smtClean="0"/>
              <a:t>, transport equation is solved by assuming:</a:t>
            </a:r>
          </a:p>
          <a:p>
            <a:pPr lvl="1">
              <a:defRPr/>
            </a:pPr>
            <a:r>
              <a:rPr lang="en-US" dirty="0" smtClean="0"/>
              <a:t>a conservative solute at low concentration</a:t>
            </a:r>
          </a:p>
          <a:p>
            <a:pPr lvl="1">
              <a:defRPr/>
            </a:pPr>
            <a:r>
              <a:rPr lang="en-US" dirty="0" smtClean="0"/>
              <a:t>the solute initial condition is of instantaneous injection of a plume at constant C₀ in a volume V₀ or an injection plane normal to the mean flow on an area A₀</a:t>
            </a:r>
          </a:p>
          <a:p>
            <a:pPr lvl="1">
              <a:defRPr/>
            </a:pPr>
            <a:r>
              <a:rPr lang="en-US" dirty="0" smtClean="0"/>
              <a:t>the length scale of V₀ or A₀ are much larger than the integral scale of Y in the transverse direction</a:t>
            </a:r>
          </a:p>
          <a:p>
            <a:pPr lvl="1">
              <a:defRPr/>
            </a:pPr>
            <a:endParaRPr lang="it-IT" dirty="0" smtClean="0"/>
          </a:p>
          <a:p>
            <a:pPr marL="457200" lvl="1" indent="0">
              <a:buFont typeface="Wingdings" pitchFamily="2" charset="2"/>
              <a:buNone/>
              <a:defRPr/>
            </a:pPr>
            <a:r>
              <a:rPr lang="en-US" dirty="0" smtClean="0"/>
              <a:t>This idealized scenario may be applied after adaptation to actual formations for natural gradient flows, which are slowly varying in space. In contrast, highly nonuniform flows caused by pumping or injecting wells are more complex.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p:nvPr>
        </p:nvSpPr>
        <p:spPr/>
        <p:txBody>
          <a:bodyPr/>
          <a:lstStyle/>
          <a:p>
            <a:r>
              <a:rPr lang="it-IT" smtClean="0"/>
              <a:t>Impact of heterogeneity on transport: a few examples</a:t>
            </a:r>
          </a:p>
        </p:txBody>
      </p:sp>
      <p:sp>
        <p:nvSpPr>
          <p:cNvPr id="44034" name="Segnaposto contenuto 2"/>
          <p:cNvSpPr>
            <a:spLocks noGrp="1"/>
          </p:cNvSpPr>
          <p:nvPr>
            <p:ph idx="1"/>
          </p:nvPr>
        </p:nvSpPr>
        <p:spPr/>
        <p:txBody>
          <a:bodyPr/>
          <a:lstStyle/>
          <a:p>
            <a:r>
              <a:rPr lang="en-US" sz="2400" smtClean="0"/>
              <a:t>Heterogeneity of K(</a:t>
            </a:r>
            <a:r>
              <a:rPr lang="en-US" sz="2400" b="1" smtClean="0"/>
              <a:t>x</a:t>
            </a:r>
            <a:r>
              <a:rPr lang="en-US" sz="2400" smtClean="0"/>
              <a:t>) has a major effect on transport, which is enhanced by orders of magnitude as compared to local pore scale dispersion</a:t>
            </a:r>
            <a:r>
              <a:rPr lang="en-US" smtClean="0"/>
              <a:t>.</a:t>
            </a:r>
            <a:endParaRPr lang="it-IT" smtClean="0"/>
          </a:p>
        </p:txBody>
      </p:sp>
      <p:pic>
        <p:nvPicPr>
          <p:cNvPr id="44035" name="Picture 2"/>
          <p:cNvPicPr>
            <a:picLocks noChangeAspect="1" noChangeArrowheads="1"/>
          </p:cNvPicPr>
          <p:nvPr/>
        </p:nvPicPr>
        <p:blipFill>
          <a:blip r:embed="rId2"/>
          <a:srcRect/>
          <a:stretch>
            <a:fillRect/>
          </a:stretch>
        </p:blipFill>
        <p:spPr bwMode="auto">
          <a:xfrm>
            <a:off x="1547813" y="3068638"/>
            <a:ext cx="5610225" cy="3194050"/>
          </a:xfrm>
          <a:prstGeom prst="rect">
            <a:avLst/>
          </a:prstGeom>
          <a:noFill/>
          <a:ln w="9525">
            <a:noFill/>
            <a:miter lim="800000"/>
            <a:headEnd/>
            <a:tailEnd/>
          </a:ln>
        </p:spPr>
      </p:pic>
      <p:sp>
        <p:nvSpPr>
          <p:cNvPr id="44036" name="CasellaDiTesto 4"/>
          <p:cNvSpPr txBox="1">
            <a:spLocks noChangeArrowheads="1"/>
          </p:cNvSpPr>
          <p:nvPr/>
        </p:nvSpPr>
        <p:spPr bwMode="auto">
          <a:xfrm>
            <a:off x="755650" y="6488113"/>
            <a:ext cx="7920038" cy="369887"/>
          </a:xfrm>
          <a:prstGeom prst="rect">
            <a:avLst/>
          </a:prstGeom>
          <a:noFill/>
          <a:ln w="9525">
            <a:noFill/>
            <a:miter lim="800000"/>
            <a:headEnd/>
            <a:tailEnd/>
          </a:ln>
        </p:spPr>
        <p:txBody>
          <a:bodyPr>
            <a:spAutoFit/>
          </a:bodyPr>
          <a:lstStyle/>
          <a:p>
            <a:pPr algn="ctr"/>
            <a:r>
              <a:rPr lang="it-IT"/>
              <a:t>Isoconcentration lines for the Borden experiment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Numerical Laboratory (2D example)</a:t>
            </a:r>
          </a:p>
        </p:txBody>
      </p:sp>
      <p:pic>
        <p:nvPicPr>
          <p:cNvPr id="45058" name="Picture 3"/>
          <p:cNvPicPr>
            <a:picLocks noGrp="1" noChangeAspect="1" noChangeArrowheads="1"/>
          </p:cNvPicPr>
          <p:nvPr>
            <p:ph idx="1"/>
          </p:nvPr>
        </p:nvPicPr>
        <p:blipFill>
          <a:blip r:embed="rId2"/>
          <a:srcRect/>
          <a:stretch>
            <a:fillRect/>
          </a:stretch>
        </p:blipFill>
        <p:spPr>
          <a:xfrm>
            <a:off x="2335213" y="1981200"/>
            <a:ext cx="4473575" cy="3886200"/>
          </a:xfrm>
        </p:spPr>
      </p:pic>
      <p:pic>
        <p:nvPicPr>
          <p:cNvPr id="45059" name="Picture 7"/>
          <p:cNvPicPr>
            <a:picLocks noChangeAspect="1" noChangeArrowheads="1"/>
          </p:cNvPicPr>
          <p:nvPr/>
        </p:nvPicPr>
        <p:blipFill>
          <a:blip r:embed="rId3"/>
          <a:srcRect/>
          <a:stretch>
            <a:fillRect/>
          </a:stretch>
        </p:blipFill>
        <p:spPr bwMode="auto">
          <a:xfrm>
            <a:off x="179388" y="2133600"/>
            <a:ext cx="2514600" cy="565150"/>
          </a:xfrm>
          <a:prstGeom prst="rect">
            <a:avLst/>
          </a:prstGeom>
          <a:noFill/>
          <a:ln w="9525">
            <a:noFill/>
            <a:miter lim="800000"/>
            <a:headEnd/>
            <a:tailEnd/>
          </a:ln>
        </p:spPr>
      </p:pic>
      <p:sp>
        <p:nvSpPr>
          <p:cNvPr id="45060" name="CasellaDiTesto 5"/>
          <p:cNvSpPr txBox="1">
            <a:spLocks noChangeArrowheads="1"/>
          </p:cNvSpPr>
          <p:nvPr/>
        </p:nvSpPr>
        <p:spPr bwMode="auto">
          <a:xfrm>
            <a:off x="323850" y="3573463"/>
            <a:ext cx="1368425" cy="400050"/>
          </a:xfrm>
          <a:prstGeom prst="rect">
            <a:avLst/>
          </a:prstGeom>
          <a:noFill/>
          <a:ln w="9525">
            <a:noFill/>
            <a:miter lim="800000"/>
            <a:headEnd/>
            <a:tailEnd/>
          </a:ln>
        </p:spPr>
        <p:txBody>
          <a:bodyPr>
            <a:spAutoFit/>
          </a:bodyPr>
          <a:lstStyle/>
          <a:p>
            <a:r>
              <a:rPr lang="it-IT" sz="2000"/>
              <a:t>tU/I</a:t>
            </a:r>
            <a:r>
              <a:rPr lang="it-IT" sz="2000" baseline="-25000"/>
              <a:t>h</a:t>
            </a:r>
            <a:r>
              <a:rPr lang="it-IT" sz="2000"/>
              <a:t>=0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endParaRPr lang="en-US" sz="4200" smtClean="0">
              <a:solidFill>
                <a:srgbClr val="0C0363"/>
              </a:solidFill>
            </a:endParaRPr>
          </a:p>
        </p:txBody>
      </p:sp>
      <p:pic>
        <p:nvPicPr>
          <p:cNvPr id="46082" name="Picture 3"/>
          <p:cNvPicPr>
            <a:picLocks noGrp="1" noChangeAspect="1" noChangeArrowheads="1"/>
          </p:cNvPicPr>
          <p:nvPr>
            <p:ph idx="1"/>
          </p:nvPr>
        </p:nvPicPr>
        <p:blipFill>
          <a:blip r:embed="rId2"/>
          <a:srcRect/>
          <a:stretch>
            <a:fillRect/>
          </a:stretch>
        </p:blipFill>
        <p:spPr>
          <a:xfrm>
            <a:off x="2335213" y="1981200"/>
            <a:ext cx="4473575" cy="3886200"/>
          </a:xfrm>
        </p:spPr>
      </p:pic>
      <p:sp>
        <p:nvSpPr>
          <p:cNvPr id="46083" name="CasellaDiTesto 3"/>
          <p:cNvSpPr txBox="1">
            <a:spLocks noChangeArrowheads="1"/>
          </p:cNvSpPr>
          <p:nvPr/>
        </p:nvSpPr>
        <p:spPr bwMode="auto">
          <a:xfrm>
            <a:off x="323850" y="3573463"/>
            <a:ext cx="1368425" cy="400050"/>
          </a:xfrm>
          <a:prstGeom prst="rect">
            <a:avLst/>
          </a:prstGeom>
          <a:noFill/>
          <a:ln w="9525">
            <a:noFill/>
            <a:miter lim="800000"/>
            <a:headEnd/>
            <a:tailEnd/>
          </a:ln>
        </p:spPr>
        <p:txBody>
          <a:bodyPr>
            <a:spAutoFit/>
          </a:bodyPr>
          <a:lstStyle/>
          <a:p>
            <a:r>
              <a:rPr lang="it-IT" sz="2000"/>
              <a:t>tU/I</a:t>
            </a:r>
            <a:r>
              <a:rPr lang="it-IT" sz="2000" baseline="-25000"/>
              <a:t>h</a:t>
            </a:r>
            <a:r>
              <a:rPr lang="it-IT" sz="2000"/>
              <a:t>=7.5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endParaRPr lang="en-US" sz="4200" smtClean="0">
              <a:solidFill>
                <a:srgbClr val="0C0363"/>
              </a:solidFill>
            </a:endParaRPr>
          </a:p>
        </p:txBody>
      </p:sp>
      <p:pic>
        <p:nvPicPr>
          <p:cNvPr id="47106" name="Picture 3"/>
          <p:cNvPicPr>
            <a:picLocks noGrp="1" noChangeAspect="1" noChangeArrowheads="1"/>
          </p:cNvPicPr>
          <p:nvPr>
            <p:ph idx="1"/>
          </p:nvPr>
        </p:nvPicPr>
        <p:blipFill>
          <a:blip r:embed="rId2"/>
          <a:srcRect/>
          <a:stretch>
            <a:fillRect/>
          </a:stretch>
        </p:blipFill>
        <p:spPr>
          <a:xfrm>
            <a:off x="2335213" y="1981200"/>
            <a:ext cx="4473575" cy="3886200"/>
          </a:xfrm>
        </p:spPr>
      </p:pic>
      <p:sp>
        <p:nvSpPr>
          <p:cNvPr id="47107" name="CasellaDiTesto 3"/>
          <p:cNvSpPr txBox="1">
            <a:spLocks noChangeArrowheads="1"/>
          </p:cNvSpPr>
          <p:nvPr/>
        </p:nvSpPr>
        <p:spPr bwMode="auto">
          <a:xfrm>
            <a:off x="323850" y="3573463"/>
            <a:ext cx="1368425" cy="400050"/>
          </a:xfrm>
          <a:prstGeom prst="rect">
            <a:avLst/>
          </a:prstGeom>
          <a:noFill/>
          <a:ln w="9525">
            <a:noFill/>
            <a:miter lim="800000"/>
            <a:headEnd/>
            <a:tailEnd/>
          </a:ln>
        </p:spPr>
        <p:txBody>
          <a:bodyPr>
            <a:spAutoFit/>
          </a:bodyPr>
          <a:lstStyle/>
          <a:p>
            <a:r>
              <a:rPr lang="it-IT" sz="2000"/>
              <a:t>tU/I</a:t>
            </a:r>
            <a:r>
              <a:rPr lang="it-IT" sz="2000" baseline="-25000"/>
              <a:t>h</a:t>
            </a:r>
            <a:r>
              <a:rPr lang="it-IT" sz="2000"/>
              <a:t>=15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endParaRPr lang="en-US" sz="4200" smtClean="0">
              <a:solidFill>
                <a:srgbClr val="0C0363"/>
              </a:solidFill>
            </a:endParaRPr>
          </a:p>
        </p:txBody>
      </p:sp>
      <p:pic>
        <p:nvPicPr>
          <p:cNvPr id="48130" name="Picture 3"/>
          <p:cNvPicPr>
            <a:picLocks noGrp="1" noChangeAspect="1" noChangeArrowheads="1"/>
          </p:cNvPicPr>
          <p:nvPr>
            <p:ph idx="1"/>
          </p:nvPr>
        </p:nvPicPr>
        <p:blipFill>
          <a:blip r:embed="rId2"/>
          <a:srcRect/>
          <a:stretch>
            <a:fillRect/>
          </a:stretch>
        </p:blipFill>
        <p:spPr>
          <a:xfrm>
            <a:off x="2335213" y="1981200"/>
            <a:ext cx="4473575" cy="3886200"/>
          </a:xfrm>
        </p:spPr>
      </p:pic>
      <p:sp>
        <p:nvSpPr>
          <p:cNvPr id="48131" name="CasellaDiTesto 3"/>
          <p:cNvSpPr txBox="1">
            <a:spLocks noChangeArrowheads="1"/>
          </p:cNvSpPr>
          <p:nvPr/>
        </p:nvSpPr>
        <p:spPr bwMode="auto">
          <a:xfrm>
            <a:off x="323850" y="3573463"/>
            <a:ext cx="1368425" cy="400050"/>
          </a:xfrm>
          <a:prstGeom prst="rect">
            <a:avLst/>
          </a:prstGeom>
          <a:noFill/>
          <a:ln w="9525">
            <a:noFill/>
            <a:miter lim="800000"/>
            <a:headEnd/>
            <a:tailEnd/>
          </a:ln>
        </p:spPr>
        <p:txBody>
          <a:bodyPr>
            <a:spAutoFit/>
          </a:bodyPr>
          <a:lstStyle/>
          <a:p>
            <a:r>
              <a:rPr lang="it-IT" sz="2000"/>
              <a:t>tU/I</a:t>
            </a:r>
            <a:r>
              <a:rPr lang="it-IT" sz="2000" baseline="-25000"/>
              <a:t>h</a:t>
            </a:r>
            <a:r>
              <a:rPr lang="it-IT" sz="2000"/>
              <a:t>=22.5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839200" cy="1139825"/>
          </a:xfrm>
        </p:spPr>
        <p:txBody>
          <a:bodyPr/>
          <a:lstStyle/>
          <a:p>
            <a:endParaRPr lang="en-US" sz="4200" smtClean="0">
              <a:solidFill>
                <a:srgbClr val="0C0363"/>
              </a:solidFill>
            </a:endParaRPr>
          </a:p>
        </p:txBody>
      </p:sp>
      <p:pic>
        <p:nvPicPr>
          <p:cNvPr id="49154" name="Picture 3"/>
          <p:cNvPicPr>
            <a:picLocks noGrp="1" noChangeAspect="1" noChangeArrowheads="1"/>
          </p:cNvPicPr>
          <p:nvPr>
            <p:ph idx="1"/>
          </p:nvPr>
        </p:nvPicPr>
        <p:blipFill>
          <a:blip r:embed="rId2"/>
          <a:srcRect/>
          <a:stretch>
            <a:fillRect/>
          </a:stretch>
        </p:blipFill>
        <p:spPr>
          <a:xfrm>
            <a:off x="2335213" y="1981200"/>
            <a:ext cx="4473575" cy="3886200"/>
          </a:xfrm>
        </p:spPr>
      </p:pic>
      <p:sp>
        <p:nvSpPr>
          <p:cNvPr id="49155" name="CasellaDiTesto 3"/>
          <p:cNvSpPr txBox="1">
            <a:spLocks noChangeArrowheads="1"/>
          </p:cNvSpPr>
          <p:nvPr/>
        </p:nvSpPr>
        <p:spPr bwMode="auto">
          <a:xfrm>
            <a:off x="323850" y="3573463"/>
            <a:ext cx="1368425" cy="400050"/>
          </a:xfrm>
          <a:prstGeom prst="rect">
            <a:avLst/>
          </a:prstGeom>
          <a:noFill/>
          <a:ln w="9525">
            <a:noFill/>
            <a:miter lim="800000"/>
            <a:headEnd/>
            <a:tailEnd/>
          </a:ln>
        </p:spPr>
        <p:txBody>
          <a:bodyPr>
            <a:spAutoFit/>
          </a:bodyPr>
          <a:lstStyle/>
          <a:p>
            <a:r>
              <a:rPr lang="it-IT" sz="2000"/>
              <a:t>tU/I</a:t>
            </a:r>
            <a:r>
              <a:rPr lang="it-IT" sz="2000" baseline="-25000"/>
              <a:t>h</a:t>
            </a:r>
            <a:r>
              <a:rPr lang="it-IT" sz="2000"/>
              <a:t>=30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r>
              <a:rPr lang="it-IT" smtClean="0"/>
              <a:t>Scales</a:t>
            </a:r>
          </a:p>
        </p:txBody>
      </p:sp>
      <p:sp>
        <p:nvSpPr>
          <p:cNvPr id="22530" name="Segnaposto contenuto 2"/>
          <p:cNvSpPr>
            <a:spLocks noGrp="1"/>
          </p:cNvSpPr>
          <p:nvPr>
            <p:ph idx="1"/>
          </p:nvPr>
        </p:nvSpPr>
        <p:spPr/>
        <p:txBody>
          <a:bodyPr/>
          <a:lstStyle/>
          <a:p>
            <a:r>
              <a:rPr lang="en-US" sz="2400" smtClean="0"/>
              <a:t>Flow and transport at the pore scale (</a:t>
            </a:r>
            <a:r>
              <a:rPr lang="en-US" sz="2400" i="1" smtClean="0"/>
              <a:t>microscopic</a:t>
            </a:r>
            <a:r>
              <a:rPr lang="en-US" sz="2400" smtClean="0"/>
              <a:t> scale) are complex due to the geometry (even for artificial media, e.g. mixture of small spheres of equal diameter)</a:t>
            </a:r>
          </a:p>
          <a:p>
            <a:r>
              <a:rPr lang="en-US" sz="2400" smtClean="0"/>
              <a:t>The problem is simplified by defining </a:t>
            </a:r>
            <a:r>
              <a:rPr lang="en-US" sz="2400" i="1" smtClean="0"/>
              <a:t>macroscopic</a:t>
            </a:r>
            <a:r>
              <a:rPr lang="en-US" sz="2400" smtClean="0"/>
              <a:t> variables: averaging over volumes of scale ℓ, justified by the hierarchy d&lt;&lt;ℓ&lt;&lt;L.</a:t>
            </a:r>
            <a:endParaRPr lang="it-IT" sz="2400" smtClean="0"/>
          </a:p>
        </p:txBody>
      </p:sp>
      <p:pic>
        <p:nvPicPr>
          <p:cNvPr id="22531" name="Picture 3"/>
          <p:cNvPicPr>
            <a:picLocks noChangeAspect="1" noChangeArrowheads="1"/>
          </p:cNvPicPr>
          <p:nvPr/>
        </p:nvPicPr>
        <p:blipFill>
          <a:blip r:embed="rId2"/>
          <a:srcRect/>
          <a:stretch>
            <a:fillRect/>
          </a:stretch>
        </p:blipFill>
        <p:spPr bwMode="auto">
          <a:xfrm>
            <a:off x="1908175" y="3789363"/>
            <a:ext cx="4672013"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4294967295"/>
          </p:nvPr>
        </p:nvSpPr>
        <p:spPr bwMode="auto">
          <a:xfrm>
            <a:off x="7010400" y="6400800"/>
            <a:ext cx="2133600" cy="457200"/>
          </a:xfrm>
          <a:prstGeom prst="rect">
            <a:avLst/>
          </a:prstGeom>
          <a:noFill/>
          <a:ln>
            <a:miter lim="800000"/>
            <a:headEnd/>
            <a:tailEnd/>
          </a:ln>
        </p:spPr>
        <p:txBody>
          <a:bodyPr/>
          <a:lstStyle/>
          <a:p>
            <a:fld id="{0A234E5D-6B37-4D44-8805-4C061DC31CD3}" type="slidenum">
              <a:rPr lang="en-US" altLang="en-US"/>
              <a:pPr/>
              <a:t>30</a:t>
            </a:fld>
            <a:endParaRPr lang="en-US" altLang="en-US"/>
          </a:p>
        </p:txBody>
      </p:sp>
      <p:pic>
        <p:nvPicPr>
          <p:cNvPr id="50178" name="Picture 3"/>
          <p:cNvPicPr>
            <a:picLocks noChangeAspect="1" noChangeArrowheads="1"/>
          </p:cNvPicPr>
          <p:nvPr>
            <p:ph idx="1"/>
          </p:nvPr>
        </p:nvPicPr>
        <p:blipFill>
          <a:blip r:embed="rId2"/>
          <a:srcRect/>
          <a:stretch>
            <a:fillRect/>
          </a:stretch>
        </p:blipFill>
        <p:spPr>
          <a:xfrm>
            <a:off x="839788" y="1600200"/>
            <a:ext cx="7462837" cy="4530725"/>
          </a:xfrm>
        </p:spPr>
      </p:pic>
      <p:sp>
        <p:nvSpPr>
          <p:cNvPr id="50179" name="Rectangle 4"/>
          <p:cNvSpPr>
            <a:spLocks noChangeArrowheads="1"/>
          </p:cNvSpPr>
          <p:nvPr/>
        </p:nvSpPr>
        <p:spPr bwMode="auto">
          <a:xfrm>
            <a:off x="747713" y="3905250"/>
            <a:ext cx="7696200" cy="685800"/>
          </a:xfrm>
          <a:prstGeom prst="rect">
            <a:avLst/>
          </a:prstGeom>
          <a:solidFill>
            <a:srgbClr val="EAEAEA"/>
          </a:solidFill>
          <a:ln w="12700">
            <a:noFill/>
            <a:miter lim="800000"/>
            <a:headEnd/>
            <a:tailEnd/>
          </a:ln>
        </p:spPr>
        <p:txBody>
          <a:bodyPr wrap="none" anchor="ctr"/>
          <a:lstStyle/>
          <a:p>
            <a:endParaRPr lang="de-DE"/>
          </a:p>
        </p:txBody>
      </p:sp>
      <p:sp>
        <p:nvSpPr>
          <p:cNvPr id="50180" name="Title 6"/>
          <p:cNvSpPr>
            <a:spLocks noGrp="1"/>
          </p:cNvSpPr>
          <p:nvPr>
            <p:ph type="title"/>
          </p:nvPr>
        </p:nvSpPr>
        <p:spPr/>
        <p:txBody>
          <a:bodyPr/>
          <a:lstStyle/>
          <a:p>
            <a:endParaRPr lang="de-D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p:txBody>
          <a:bodyPr/>
          <a:lstStyle/>
          <a:p>
            <a:r>
              <a:rPr lang="it-IT" smtClean="0"/>
              <a:t>Lagrangean approach and quantification of transport</a:t>
            </a:r>
          </a:p>
        </p:txBody>
      </p:sp>
      <p:sp>
        <p:nvSpPr>
          <p:cNvPr id="51202" name="Segnaposto contenuto 2"/>
          <p:cNvSpPr>
            <a:spLocks noGrp="1"/>
          </p:cNvSpPr>
          <p:nvPr>
            <p:ph idx="1"/>
          </p:nvPr>
        </p:nvSpPr>
        <p:spPr/>
        <p:txBody>
          <a:bodyPr/>
          <a:lstStyle/>
          <a:p>
            <a:r>
              <a:rPr lang="en-US" smtClean="0"/>
              <a:t>The initial solute body is regarded as made up from indivisible particles of mass ΔM. In the case of injection in a volume in the resident mode ΔM=C₀ΔV₀. For instantaneous injection in a plane ΔM/M₀ =m₀ ΔA₀ where M₀ is total mass and m₀ is (relative mass of solute)/area, i.e. ∫</a:t>
            </a:r>
            <a:r>
              <a:rPr lang="en-US" baseline="-25000" smtClean="0"/>
              <a:t>A₀</a:t>
            </a:r>
            <a:r>
              <a:rPr lang="en-US" smtClean="0"/>
              <a:t>m₀dA₀ =1</a:t>
            </a:r>
          </a:p>
          <a:p>
            <a:r>
              <a:rPr lang="en-US" smtClean="0"/>
              <a:t>In the resident mode m₀=const, in the flux proportional mode m₀(</a:t>
            </a:r>
            <a:r>
              <a:rPr lang="en-US" b="1" smtClean="0"/>
              <a:t>a</a:t>
            </a:r>
            <a:r>
              <a:rPr lang="en-US" smtClean="0"/>
              <a:t>)=[V</a:t>
            </a:r>
            <a:r>
              <a:rPr lang="en-US" baseline="-25000" smtClean="0"/>
              <a:t>x</a:t>
            </a:r>
            <a:r>
              <a:rPr lang="en-US" smtClean="0"/>
              <a:t>(</a:t>
            </a:r>
            <a:r>
              <a:rPr lang="en-US" b="1" smtClean="0"/>
              <a:t>a</a:t>
            </a:r>
            <a:r>
              <a:rPr lang="en-US" smtClean="0"/>
              <a:t>)/U](ΔM/M₀ ΔA₀ ) where </a:t>
            </a:r>
            <a:r>
              <a:rPr lang="en-US" b="1" smtClean="0"/>
              <a:t>x</a:t>
            </a:r>
            <a:r>
              <a:rPr lang="en-US" smtClean="0"/>
              <a:t>=</a:t>
            </a:r>
            <a:r>
              <a:rPr lang="en-US" b="1" smtClean="0"/>
              <a:t>a</a:t>
            </a:r>
            <a:r>
              <a:rPr lang="en-US" smtClean="0"/>
              <a:t> is a coordinate in A₀ or V₀.</a:t>
            </a:r>
            <a:endParaRPr lang="it-IT"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r>
              <a:rPr lang="it-IT" smtClean="0"/>
              <a:t>Trajectory definition</a:t>
            </a:r>
          </a:p>
        </p:txBody>
      </p:sp>
      <p:sp>
        <p:nvSpPr>
          <p:cNvPr id="52226" name="Segnaposto contenuto 2"/>
          <p:cNvSpPr>
            <a:spLocks noGrp="1"/>
          </p:cNvSpPr>
          <p:nvPr>
            <p:ph idx="1"/>
          </p:nvPr>
        </p:nvSpPr>
        <p:spPr>
          <a:xfrm>
            <a:off x="457200" y="1484313"/>
            <a:ext cx="6059488" cy="5184775"/>
          </a:xfrm>
        </p:spPr>
        <p:txBody>
          <a:bodyPr/>
          <a:lstStyle/>
          <a:p>
            <a:r>
              <a:rPr lang="en-US" b="1" smtClean="0"/>
              <a:t>x</a:t>
            </a:r>
            <a:r>
              <a:rPr lang="en-US" smtClean="0"/>
              <a:t>=</a:t>
            </a:r>
            <a:r>
              <a:rPr lang="en-US" b="1" smtClean="0"/>
              <a:t>X</a:t>
            </a:r>
            <a:r>
              <a:rPr lang="en-US" baseline="-25000" smtClean="0"/>
              <a:t>t</a:t>
            </a:r>
            <a:r>
              <a:rPr lang="en-US" smtClean="0"/>
              <a:t>(t,</a:t>
            </a:r>
            <a:r>
              <a:rPr lang="en-US" b="1" smtClean="0"/>
              <a:t>a</a:t>
            </a:r>
            <a:r>
              <a:rPr lang="en-US" smtClean="0"/>
              <a:t>) is the trajectory of a particle originating at </a:t>
            </a:r>
            <a:r>
              <a:rPr lang="en-US" b="1" smtClean="0"/>
              <a:t>x</a:t>
            </a:r>
            <a:r>
              <a:rPr lang="en-US" smtClean="0"/>
              <a:t>=</a:t>
            </a:r>
            <a:r>
              <a:rPr lang="en-US" b="1" smtClean="0"/>
              <a:t>a</a:t>
            </a:r>
            <a:r>
              <a:rPr lang="en-US" smtClean="0"/>
              <a:t> at t=0</a:t>
            </a:r>
          </a:p>
          <a:p>
            <a:r>
              <a:rPr lang="en-US" smtClean="0"/>
              <a:t>The solute body at time t is made up from the ensemble of particles at </a:t>
            </a:r>
            <a:r>
              <a:rPr lang="en-US" b="1" smtClean="0"/>
              <a:t>X</a:t>
            </a:r>
            <a:r>
              <a:rPr lang="en-US" baseline="-25000" smtClean="0"/>
              <a:t>t</a:t>
            </a:r>
            <a:r>
              <a:rPr lang="en-US" smtClean="0"/>
              <a:t>(t,</a:t>
            </a:r>
            <a:r>
              <a:rPr lang="en-US" b="1" smtClean="0"/>
              <a:t>a</a:t>
            </a:r>
            <a:r>
              <a:rPr lang="en-US" smtClean="0"/>
              <a:t>)</a:t>
            </a:r>
          </a:p>
          <a:p>
            <a:endParaRPr lang="en-US" smtClean="0"/>
          </a:p>
        </p:txBody>
      </p:sp>
      <p:pic>
        <p:nvPicPr>
          <p:cNvPr id="52227" name="Picture 2"/>
          <p:cNvPicPr>
            <a:picLocks noChangeAspect="1" noChangeArrowheads="1"/>
          </p:cNvPicPr>
          <p:nvPr/>
        </p:nvPicPr>
        <p:blipFill>
          <a:blip r:embed="rId2"/>
          <a:srcRect/>
          <a:stretch>
            <a:fillRect/>
          </a:stretch>
        </p:blipFill>
        <p:spPr bwMode="auto">
          <a:xfrm>
            <a:off x="6659563" y="1916113"/>
            <a:ext cx="2484437" cy="2613025"/>
          </a:xfrm>
          <a:prstGeom prst="rect">
            <a:avLst/>
          </a:prstGeom>
          <a:noFill/>
          <a:ln w="9525">
            <a:noFill/>
            <a:miter lim="800000"/>
            <a:headEnd/>
            <a:tailEnd/>
          </a:ln>
        </p:spPr>
      </p:pic>
      <p:pic>
        <p:nvPicPr>
          <p:cNvPr id="52228" name="Picture 3"/>
          <p:cNvPicPr>
            <a:picLocks noChangeAspect="1" noChangeArrowheads="1"/>
          </p:cNvPicPr>
          <p:nvPr/>
        </p:nvPicPr>
        <p:blipFill>
          <a:blip r:embed="rId3"/>
          <a:srcRect/>
          <a:stretch>
            <a:fillRect/>
          </a:stretch>
        </p:blipFill>
        <p:spPr bwMode="auto">
          <a:xfrm>
            <a:off x="1187450" y="3860800"/>
            <a:ext cx="5621338" cy="1069975"/>
          </a:xfrm>
          <a:prstGeom prst="rect">
            <a:avLst/>
          </a:prstGeom>
          <a:noFill/>
          <a:ln w="9525">
            <a:noFill/>
            <a:miter lim="800000"/>
            <a:headEnd/>
            <a:tailEnd/>
          </a:ln>
        </p:spPr>
      </p:pic>
      <p:sp>
        <p:nvSpPr>
          <p:cNvPr id="6" name="Segnaposto contenuto 2"/>
          <p:cNvSpPr txBox="1">
            <a:spLocks/>
          </p:cNvSpPr>
          <p:nvPr/>
        </p:nvSpPr>
        <p:spPr bwMode="auto">
          <a:xfrm>
            <a:off x="468313" y="5157788"/>
            <a:ext cx="8675687" cy="1511300"/>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defRPr/>
            </a:pPr>
            <a:r>
              <a:rPr lang="en-US" sz="2800" b="1" kern="0" dirty="0">
                <a:latin typeface="+mn-lt"/>
                <a:cs typeface="+mn-cs"/>
              </a:rPr>
              <a:t>w</a:t>
            </a:r>
            <a:r>
              <a:rPr lang="en-US" sz="2800" kern="0" dirty="0">
                <a:latin typeface="+mn-lt"/>
                <a:cs typeface="+mn-cs"/>
              </a:rPr>
              <a:t> is the </a:t>
            </a:r>
            <a:r>
              <a:rPr lang="en-US" sz="2800" kern="0" dirty="0" err="1">
                <a:latin typeface="+mn-lt"/>
                <a:cs typeface="+mn-cs"/>
              </a:rPr>
              <a:t>Lagrangean</a:t>
            </a:r>
            <a:r>
              <a:rPr lang="en-US" sz="2800" kern="0" dirty="0">
                <a:latin typeface="+mn-lt"/>
                <a:cs typeface="+mn-cs"/>
              </a:rPr>
              <a:t> fluid velocity w(</a:t>
            </a:r>
            <a:r>
              <a:rPr lang="en-US" sz="2800" kern="0" dirty="0" err="1">
                <a:latin typeface="+mn-lt"/>
                <a:cs typeface="+mn-cs"/>
              </a:rPr>
              <a:t>t,</a:t>
            </a:r>
            <a:r>
              <a:rPr lang="en-US" sz="2800" b="1" kern="0" dirty="0" err="1">
                <a:latin typeface="+mn-lt"/>
                <a:cs typeface="+mn-cs"/>
              </a:rPr>
              <a:t>a</a:t>
            </a:r>
            <a:r>
              <a:rPr lang="en-US" sz="2800" kern="0" dirty="0">
                <a:latin typeface="+mn-lt"/>
                <a:cs typeface="+mn-cs"/>
              </a:rPr>
              <a:t>)=V[</a:t>
            </a:r>
            <a:r>
              <a:rPr lang="en-US" sz="2800" b="1" dirty="0" err="1">
                <a:cs typeface="+mn-cs"/>
              </a:rPr>
              <a:t>X</a:t>
            </a:r>
            <a:r>
              <a:rPr lang="en-US" sz="2800" baseline="-25000" dirty="0" err="1">
                <a:cs typeface="+mn-cs"/>
              </a:rPr>
              <a:t>t</a:t>
            </a:r>
            <a:r>
              <a:rPr lang="en-US" sz="2800" dirty="0">
                <a:cs typeface="+mn-cs"/>
              </a:rPr>
              <a:t>(</a:t>
            </a:r>
            <a:r>
              <a:rPr lang="en-US" sz="2800" dirty="0" err="1">
                <a:cs typeface="+mn-cs"/>
              </a:rPr>
              <a:t>t,</a:t>
            </a:r>
            <a:r>
              <a:rPr lang="en-US" sz="2800" b="1" dirty="0" err="1">
                <a:cs typeface="+mn-cs"/>
              </a:rPr>
              <a:t>a</a:t>
            </a:r>
            <a:r>
              <a:rPr lang="en-US" sz="2800" kern="0" dirty="0">
                <a:latin typeface="+mn-lt"/>
                <a:cs typeface="+mn-cs"/>
              </a:rPr>
              <a:t>)], </a:t>
            </a:r>
            <a:r>
              <a:rPr lang="en-US" sz="2800" b="1" kern="0" dirty="0">
                <a:latin typeface="+mn-lt"/>
                <a:cs typeface="+mn-cs"/>
              </a:rPr>
              <a:t>w</a:t>
            </a:r>
            <a:r>
              <a:rPr lang="en-US" sz="2800" kern="0" baseline="-25000" dirty="0">
                <a:latin typeface="+mn-lt"/>
                <a:cs typeface="+mn-cs"/>
              </a:rPr>
              <a:t>d</a:t>
            </a:r>
            <a:r>
              <a:rPr lang="en-US" sz="2800" kern="0" dirty="0">
                <a:latin typeface="+mn-lt"/>
                <a:cs typeface="+mn-cs"/>
              </a:rPr>
              <a:t> is a Wiener or Brownian motion diffusive velocity associated with local scale dispersion</a:t>
            </a:r>
            <a:endParaRPr lang="it-IT" sz="2800" kern="0" dirty="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p:cNvSpPr>
            <a:spLocks noGrp="1"/>
          </p:cNvSpPr>
          <p:nvPr>
            <p:ph type="title"/>
          </p:nvPr>
        </p:nvSpPr>
        <p:spPr/>
        <p:txBody>
          <a:bodyPr/>
          <a:lstStyle/>
          <a:p>
            <a:r>
              <a:rPr lang="it-IT" smtClean="0"/>
              <a:t>Solution for Lagrangean trajectories</a:t>
            </a:r>
          </a:p>
        </p:txBody>
      </p:sp>
      <p:sp>
        <p:nvSpPr>
          <p:cNvPr id="53250" name="Segnaposto contenuto 2"/>
          <p:cNvSpPr>
            <a:spLocks noGrp="1"/>
          </p:cNvSpPr>
          <p:nvPr>
            <p:ph idx="1"/>
          </p:nvPr>
        </p:nvSpPr>
        <p:spPr>
          <a:xfrm>
            <a:off x="457200" y="1484313"/>
            <a:ext cx="8362950" cy="5184775"/>
          </a:xfrm>
        </p:spPr>
        <p:txBody>
          <a:bodyPr/>
          <a:lstStyle/>
          <a:p>
            <a:r>
              <a:rPr lang="en-US" smtClean="0"/>
              <a:t>Since the flow solution provides the Eulerian velocity </a:t>
            </a:r>
            <a:r>
              <a:rPr lang="en-US" b="1" smtClean="0"/>
              <a:t>V</a:t>
            </a:r>
            <a:r>
              <a:rPr lang="en-US" smtClean="0"/>
              <a:t>(</a:t>
            </a:r>
            <a:r>
              <a:rPr lang="en-US" b="1" smtClean="0"/>
              <a:t>x</a:t>
            </a:r>
            <a:r>
              <a:rPr lang="en-US" smtClean="0"/>
              <a:t>), </a:t>
            </a:r>
            <a:r>
              <a:rPr lang="en-US" b="1" smtClean="0"/>
              <a:t>X</a:t>
            </a:r>
            <a:r>
              <a:rPr lang="en-US" baseline="-25000" smtClean="0"/>
              <a:t>t</a:t>
            </a:r>
            <a:r>
              <a:rPr lang="en-US" smtClean="0"/>
              <a:t> satisfies the stochastic integral equation</a:t>
            </a:r>
          </a:p>
          <a:p>
            <a:endParaRPr lang="en-US" smtClean="0"/>
          </a:p>
          <a:p>
            <a:endParaRPr lang="en-US" smtClean="0"/>
          </a:p>
          <a:p>
            <a:endParaRPr lang="en-US" smtClean="0"/>
          </a:p>
          <a:p>
            <a:r>
              <a:rPr lang="en-US" sz="2400" smtClean="0"/>
              <a:t>In the numerical approach known as particle tracking it becomes </a:t>
            </a:r>
            <a:r>
              <a:rPr lang="en-US" sz="2400" b="1" smtClean="0"/>
              <a:t>X</a:t>
            </a:r>
            <a:r>
              <a:rPr lang="en-US" sz="2400" baseline="-25000" smtClean="0"/>
              <a:t>t</a:t>
            </a:r>
            <a:r>
              <a:rPr lang="en-US" sz="2400" smtClean="0"/>
              <a:t>(t+Δt,</a:t>
            </a:r>
            <a:r>
              <a:rPr lang="en-US" sz="2400" b="1" smtClean="0"/>
              <a:t>a</a:t>
            </a:r>
            <a:r>
              <a:rPr lang="en-US" sz="2400" smtClean="0"/>
              <a:t>)-</a:t>
            </a:r>
            <a:r>
              <a:rPr lang="en-US" sz="2400" b="1" smtClean="0"/>
              <a:t> X</a:t>
            </a:r>
            <a:r>
              <a:rPr lang="en-US" sz="2400" baseline="-25000" smtClean="0"/>
              <a:t>t</a:t>
            </a:r>
            <a:r>
              <a:rPr lang="en-US" sz="2400" smtClean="0"/>
              <a:t>(t,</a:t>
            </a:r>
            <a:r>
              <a:rPr lang="en-US" sz="2400" b="1" smtClean="0"/>
              <a:t>a</a:t>
            </a:r>
            <a:r>
              <a:rPr lang="en-US" sz="2400" smtClean="0"/>
              <a:t>)=</a:t>
            </a:r>
            <a:r>
              <a:rPr lang="en-US" sz="2400" b="1" smtClean="0"/>
              <a:t>V</a:t>
            </a:r>
            <a:r>
              <a:rPr lang="en-US" sz="2400" smtClean="0"/>
              <a:t>[</a:t>
            </a:r>
            <a:r>
              <a:rPr lang="en-US" sz="2400" b="1" smtClean="0"/>
              <a:t>X</a:t>
            </a:r>
            <a:r>
              <a:rPr lang="en-US" sz="2400" baseline="-25000" smtClean="0"/>
              <a:t>t</a:t>
            </a:r>
            <a:r>
              <a:rPr lang="en-US" sz="2400" smtClean="0"/>
              <a:t>(t,</a:t>
            </a:r>
            <a:r>
              <a:rPr lang="en-US" sz="2400" b="1" smtClean="0"/>
              <a:t>a</a:t>
            </a:r>
            <a:r>
              <a:rPr lang="en-US" sz="2400" smtClean="0"/>
              <a:t>)]Δt+Δ</a:t>
            </a:r>
            <a:r>
              <a:rPr lang="en-US" sz="2400" b="1" smtClean="0"/>
              <a:t>X</a:t>
            </a:r>
            <a:r>
              <a:rPr lang="en-US" sz="2400" baseline="-25000" smtClean="0"/>
              <a:t>d</a:t>
            </a:r>
            <a:r>
              <a:rPr lang="en-US" sz="2400" smtClean="0"/>
              <a:t> where Δ</a:t>
            </a:r>
            <a:r>
              <a:rPr lang="en-US" sz="2400" b="1" smtClean="0"/>
              <a:t>X</a:t>
            </a:r>
            <a:r>
              <a:rPr lang="en-US" sz="2400" baseline="-25000" smtClean="0"/>
              <a:t>d</a:t>
            </a:r>
            <a:r>
              <a:rPr lang="en-US" sz="2400" smtClean="0"/>
              <a:t> are random independent diffusive displacements associated with local dispersion. If local dispersion is neglected d</a:t>
            </a:r>
            <a:r>
              <a:rPr lang="en-US" sz="2400" b="1" smtClean="0"/>
              <a:t>X</a:t>
            </a:r>
            <a:r>
              <a:rPr lang="en-US" sz="2400" smtClean="0"/>
              <a:t>/dt=</a:t>
            </a:r>
            <a:r>
              <a:rPr lang="en-US" sz="2400" b="1" smtClean="0"/>
              <a:t>V</a:t>
            </a:r>
            <a:r>
              <a:rPr lang="en-US" sz="2400" smtClean="0"/>
              <a:t>[</a:t>
            </a:r>
            <a:r>
              <a:rPr lang="en-US" sz="2400" b="1" smtClean="0"/>
              <a:t>X</a:t>
            </a:r>
            <a:r>
              <a:rPr lang="en-US" sz="2400" smtClean="0"/>
              <a:t>(t,</a:t>
            </a:r>
            <a:r>
              <a:rPr lang="en-US" sz="2400" b="1" smtClean="0"/>
              <a:t>a</a:t>
            </a:r>
            <a:r>
              <a:rPr lang="en-US" sz="2400" smtClean="0"/>
              <a:t>)] is the trajectory of a fluid particle.</a:t>
            </a:r>
            <a:endParaRPr lang="it-IT" sz="2400" smtClean="0"/>
          </a:p>
        </p:txBody>
      </p:sp>
      <p:pic>
        <p:nvPicPr>
          <p:cNvPr id="53251" name="Picture 2"/>
          <p:cNvPicPr>
            <a:picLocks noChangeAspect="1" noChangeArrowheads="1"/>
          </p:cNvPicPr>
          <p:nvPr/>
        </p:nvPicPr>
        <p:blipFill>
          <a:blip r:embed="rId2"/>
          <a:srcRect/>
          <a:stretch>
            <a:fillRect/>
          </a:stretch>
        </p:blipFill>
        <p:spPr bwMode="auto">
          <a:xfrm>
            <a:off x="1116013" y="2781300"/>
            <a:ext cx="6869112" cy="124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p:cNvSpPr>
            <a:spLocks noGrp="1"/>
          </p:cNvSpPr>
          <p:nvPr>
            <p:ph type="title"/>
          </p:nvPr>
        </p:nvSpPr>
        <p:spPr/>
        <p:txBody>
          <a:bodyPr/>
          <a:lstStyle/>
          <a:p>
            <a:r>
              <a:rPr lang="en-US" smtClean="0"/>
              <a:t>Quantification of plume transport</a:t>
            </a:r>
            <a:endParaRPr lang="it-IT" smtClean="0"/>
          </a:p>
        </p:txBody>
      </p:sp>
      <p:sp>
        <p:nvSpPr>
          <p:cNvPr id="54274" name="Segnaposto contenuto 2"/>
          <p:cNvSpPr>
            <a:spLocks noGrp="1"/>
          </p:cNvSpPr>
          <p:nvPr>
            <p:ph idx="1"/>
          </p:nvPr>
        </p:nvSpPr>
        <p:spPr/>
        <p:txBody>
          <a:bodyPr/>
          <a:lstStyle/>
          <a:p>
            <a:r>
              <a:rPr lang="en-US" smtClean="0"/>
              <a:t>Here we focus on the global measure of mass arrival at a CP (control plane) at x, normal to the mean flow direction </a:t>
            </a:r>
            <a:r>
              <a:rPr lang="en-US" b="1" smtClean="0"/>
              <a:t>U</a:t>
            </a:r>
            <a:r>
              <a:rPr lang="en-US" smtClean="0"/>
              <a:t>(U,0,0) with A₀ at x=a</a:t>
            </a:r>
            <a:r>
              <a:rPr lang="en-US" baseline="-25000" smtClean="0"/>
              <a:t>x</a:t>
            </a:r>
            <a:r>
              <a:rPr lang="en-US" smtClean="0"/>
              <a:t>=0</a:t>
            </a:r>
          </a:p>
          <a:p>
            <a:r>
              <a:rPr lang="en-US" smtClean="0"/>
              <a:t>With M(x,t) the mass of solute which has crossed the CP at time t, m(x,t)=M/M₀ is known as the </a:t>
            </a:r>
            <a:r>
              <a:rPr lang="en-US" u="sng" smtClean="0"/>
              <a:t>BTC</a:t>
            </a:r>
            <a:r>
              <a:rPr lang="en-US" smtClean="0"/>
              <a:t> (m&gt;m(x,0)=0, m&lt;m(x,∞)=1)</a:t>
            </a:r>
          </a:p>
          <a:p>
            <a:r>
              <a:rPr lang="en-US" smtClean="0"/>
              <a:t>From the definition of </a:t>
            </a:r>
            <a:r>
              <a:rPr lang="en-US" b="1" smtClean="0"/>
              <a:t>X</a:t>
            </a:r>
            <a:r>
              <a:rPr lang="en-US" baseline="-25000" smtClean="0"/>
              <a:t>t</a:t>
            </a:r>
            <a:r>
              <a:rPr lang="en-US" smtClean="0"/>
              <a:t>(t,</a:t>
            </a:r>
            <a:r>
              <a:rPr lang="en-US" b="1" smtClean="0"/>
              <a:t>a</a:t>
            </a:r>
            <a:r>
              <a:rPr lang="en-US" smtClean="0"/>
              <a:t>)</a:t>
            </a:r>
          </a:p>
          <a:p>
            <a:endParaRPr lang="en-US" smtClean="0"/>
          </a:p>
          <a:p>
            <a:endParaRPr lang="en-US" smtClean="0"/>
          </a:p>
          <a:p>
            <a:pPr>
              <a:buFont typeface="Wingdings" pitchFamily="2" charset="2"/>
              <a:buNone/>
            </a:pPr>
            <a:r>
              <a:rPr lang="en-US" smtClean="0"/>
              <a:t>	which connects the BTC with the trajectories</a:t>
            </a:r>
            <a:endParaRPr lang="it-IT" smtClean="0"/>
          </a:p>
        </p:txBody>
      </p:sp>
      <p:pic>
        <p:nvPicPr>
          <p:cNvPr id="54275" name="Picture 6"/>
          <p:cNvPicPr>
            <a:picLocks noChangeAspect="1" noChangeArrowheads="1"/>
          </p:cNvPicPr>
          <p:nvPr/>
        </p:nvPicPr>
        <p:blipFill>
          <a:blip r:embed="rId2"/>
          <a:srcRect/>
          <a:stretch>
            <a:fillRect/>
          </a:stretch>
        </p:blipFill>
        <p:spPr bwMode="auto">
          <a:xfrm>
            <a:off x="1619250" y="4797425"/>
            <a:ext cx="5689600" cy="90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539750" y="476250"/>
            <a:ext cx="8466138" cy="788988"/>
          </a:xfrm>
          <a:prstGeom prst="rect">
            <a:avLst/>
          </a:prstGeom>
          <a:noFill/>
          <a:ln w="9525">
            <a:noFill/>
            <a:miter lim="800000"/>
            <a:headEnd/>
            <a:tailEnd/>
          </a:ln>
        </p:spPr>
        <p:txBody>
          <a:bodyPr/>
          <a:lstStyle/>
          <a:p>
            <a:r>
              <a:rPr lang="en-US" sz="3400"/>
              <a:t>Analysis of transport by </a:t>
            </a:r>
          </a:p>
          <a:p>
            <a:r>
              <a:rPr lang="en-US" sz="3400"/>
              <a:t>Breakthrough Curves (BTC) (cont.)</a:t>
            </a:r>
          </a:p>
        </p:txBody>
      </p:sp>
      <p:pic>
        <p:nvPicPr>
          <p:cNvPr id="55298" name="Picture 3"/>
          <p:cNvPicPr>
            <a:picLocks noGrp="1" noChangeAspect="1" noChangeArrowheads="1"/>
          </p:cNvPicPr>
          <p:nvPr>
            <p:ph sz="half" idx="2"/>
          </p:nvPr>
        </p:nvPicPr>
        <p:blipFill>
          <a:blip r:embed="rId2"/>
          <a:srcRect/>
          <a:stretch>
            <a:fillRect/>
          </a:stretch>
        </p:blipFill>
        <p:spPr>
          <a:xfrm>
            <a:off x="4572000" y="1773238"/>
            <a:ext cx="4572000" cy="4168775"/>
          </a:xfrm>
        </p:spPr>
      </p:pic>
      <p:pic>
        <p:nvPicPr>
          <p:cNvPr id="55299" name="Picture 7"/>
          <p:cNvPicPr>
            <a:picLocks noChangeAspect="1" noChangeArrowheads="1"/>
          </p:cNvPicPr>
          <p:nvPr/>
        </p:nvPicPr>
        <p:blipFill>
          <a:blip r:embed="rId3"/>
          <a:srcRect/>
          <a:stretch>
            <a:fillRect/>
          </a:stretch>
        </p:blipFill>
        <p:spPr bwMode="auto">
          <a:xfrm>
            <a:off x="684213" y="2636838"/>
            <a:ext cx="3989387" cy="30956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268538" y="3573463"/>
            <a:ext cx="5256212" cy="954087"/>
          </a:xfrm>
          <a:prstGeom prst="rect">
            <a:avLst/>
          </a:prstGeom>
          <a:noFill/>
          <a:ln w="9525">
            <a:noFill/>
            <a:miter lim="800000"/>
            <a:headEnd/>
            <a:tailEnd/>
          </a:ln>
        </p:spPr>
      </p:pic>
      <p:sp>
        <p:nvSpPr>
          <p:cNvPr id="1028" name="Segnaposto contenuto 2"/>
          <p:cNvSpPr>
            <a:spLocks noGrp="1"/>
          </p:cNvSpPr>
          <p:nvPr>
            <p:ph idx="1"/>
          </p:nvPr>
        </p:nvSpPr>
        <p:spPr>
          <a:xfrm>
            <a:off x="457200" y="1484313"/>
            <a:ext cx="8435975" cy="5184775"/>
          </a:xfrm>
        </p:spPr>
        <p:txBody>
          <a:bodyPr/>
          <a:lstStyle/>
          <a:p>
            <a:r>
              <a:rPr lang="en-US" smtClean="0"/>
              <a:t>It is advantageous to rewrite the problem in terms of the travel time </a:t>
            </a:r>
            <a:r>
              <a:rPr lang="en-US" smtClean="0">
                <a:latin typeface="Times New Roman" pitchFamily="18" charset="0"/>
                <a:cs typeface="Times New Roman" pitchFamily="18" charset="0"/>
              </a:rPr>
              <a:t>τ</a:t>
            </a:r>
            <a:r>
              <a:rPr lang="en-US" baseline="-25000" smtClean="0"/>
              <a:t>t</a:t>
            </a:r>
            <a:r>
              <a:rPr lang="en-US" smtClean="0"/>
              <a:t>(x,</a:t>
            </a:r>
            <a:r>
              <a:rPr lang="en-US" b="1" smtClean="0"/>
              <a:t>a</a:t>
            </a:r>
            <a:r>
              <a:rPr lang="en-US" smtClean="0"/>
              <a:t>), the time for which the particle has crossed the CP which is related to </a:t>
            </a:r>
            <a:r>
              <a:rPr lang="en-US" b="1" smtClean="0"/>
              <a:t>X</a:t>
            </a:r>
            <a:r>
              <a:rPr lang="en-US" baseline="-25000" smtClean="0"/>
              <a:t>t</a:t>
            </a:r>
            <a:r>
              <a:rPr lang="en-US" smtClean="0"/>
              <a:t> by </a:t>
            </a:r>
            <a:r>
              <a:rPr lang="en-US" b="1" smtClean="0"/>
              <a:t>x</a:t>
            </a:r>
            <a:r>
              <a:rPr lang="en-US" smtClean="0"/>
              <a:t>-</a:t>
            </a:r>
            <a:r>
              <a:rPr lang="en-US" b="1" smtClean="0"/>
              <a:t>X</a:t>
            </a:r>
            <a:r>
              <a:rPr lang="en-US" baseline="-25000" smtClean="0"/>
              <a:t>t</a:t>
            </a:r>
            <a:r>
              <a:rPr lang="en-US" smtClean="0"/>
              <a:t>(</a:t>
            </a:r>
            <a:r>
              <a:rPr lang="en-US" smtClean="0">
                <a:latin typeface="Times New Roman" pitchFamily="18" charset="0"/>
                <a:cs typeface="Times New Roman" pitchFamily="18" charset="0"/>
              </a:rPr>
              <a:t>τ</a:t>
            </a:r>
            <a:r>
              <a:rPr lang="en-US" baseline="-25000" smtClean="0"/>
              <a:t>t</a:t>
            </a:r>
            <a:r>
              <a:rPr lang="en-US" smtClean="0"/>
              <a:t>,</a:t>
            </a:r>
            <a:r>
              <a:rPr lang="en-US" b="1" smtClean="0"/>
              <a:t>a</a:t>
            </a:r>
            <a:r>
              <a:rPr lang="en-US" smtClean="0"/>
              <a:t>)=0, i.e. 	                                         leading to</a:t>
            </a:r>
          </a:p>
          <a:p>
            <a:endParaRPr lang="en-US" smtClean="0"/>
          </a:p>
          <a:p>
            <a:endParaRPr lang="en-US" smtClean="0"/>
          </a:p>
          <a:p>
            <a:endParaRPr lang="en-US" smtClean="0"/>
          </a:p>
          <a:p>
            <a:pPr>
              <a:buFont typeface="Wingdings" pitchFamily="2" charset="2"/>
              <a:buNone/>
            </a:pPr>
            <a:r>
              <a:rPr lang="it-IT" smtClean="0"/>
              <a:t>	</a:t>
            </a:r>
            <a:r>
              <a:rPr lang="en-US" smtClean="0"/>
              <a:t> </a:t>
            </a:r>
          </a:p>
          <a:p>
            <a:pPr>
              <a:buFont typeface="Wingdings" pitchFamily="2" charset="2"/>
              <a:buNone/>
            </a:pPr>
            <a:r>
              <a:rPr lang="en-US" smtClean="0"/>
              <a:t>	</a:t>
            </a:r>
          </a:p>
          <a:p>
            <a:pPr>
              <a:buFont typeface="Wingdings" pitchFamily="2" charset="2"/>
              <a:buNone/>
            </a:pPr>
            <a:r>
              <a:rPr lang="en-US" sz="2000" smtClean="0"/>
              <a:t>Since </a:t>
            </a:r>
            <a:r>
              <a:rPr lang="en-US" sz="2000" b="1" smtClean="0"/>
              <a:t>V</a:t>
            </a:r>
            <a:r>
              <a:rPr lang="en-US" sz="2000" smtClean="0"/>
              <a:t> is random, </a:t>
            </a:r>
            <a:r>
              <a:rPr lang="en-US" sz="2000" b="1" smtClean="0"/>
              <a:t>X</a:t>
            </a:r>
            <a:r>
              <a:rPr lang="en-US" sz="2000" baseline="-25000" smtClean="0"/>
              <a:t>t  </a:t>
            </a:r>
            <a:r>
              <a:rPr lang="en-US" sz="2000" smtClean="0"/>
              <a:t>and </a:t>
            </a:r>
            <a:r>
              <a:rPr lang="en-US" sz="2000" smtClean="0">
                <a:latin typeface="Times New Roman" pitchFamily="18" charset="0"/>
                <a:cs typeface="Times New Roman" pitchFamily="18" charset="0"/>
              </a:rPr>
              <a:t>τ</a:t>
            </a:r>
            <a:r>
              <a:rPr lang="en-US" sz="2000" baseline="-25000" smtClean="0"/>
              <a:t>t  </a:t>
            </a:r>
            <a:r>
              <a:rPr lang="en-US" sz="2000" smtClean="0"/>
              <a:t>are random variables</a:t>
            </a:r>
            <a:r>
              <a:rPr lang="en-US" sz="2400" smtClean="0"/>
              <a:t>.</a:t>
            </a:r>
          </a:p>
        </p:txBody>
      </p:sp>
      <p:sp>
        <p:nvSpPr>
          <p:cNvPr id="1029" name="Titolo 1"/>
          <p:cNvSpPr>
            <a:spLocks noGrp="1"/>
          </p:cNvSpPr>
          <p:nvPr>
            <p:ph type="title"/>
          </p:nvPr>
        </p:nvSpPr>
        <p:spPr/>
        <p:txBody>
          <a:bodyPr/>
          <a:lstStyle/>
          <a:p>
            <a:r>
              <a:rPr lang="en-US" smtClean="0"/>
              <a:t>Analysis of transport by </a:t>
            </a:r>
            <a:br>
              <a:rPr lang="en-US" smtClean="0"/>
            </a:br>
            <a:r>
              <a:rPr lang="en-US" smtClean="0"/>
              <a:t>Breakthrough Curves (BTC)</a:t>
            </a:r>
          </a:p>
        </p:txBody>
      </p:sp>
      <p:pic>
        <p:nvPicPr>
          <p:cNvPr id="1030" name="Picture 2"/>
          <p:cNvPicPr>
            <a:picLocks noChangeAspect="1" noChangeArrowheads="1"/>
          </p:cNvPicPr>
          <p:nvPr/>
        </p:nvPicPr>
        <p:blipFill>
          <a:blip r:embed="rId4"/>
          <a:srcRect/>
          <a:stretch>
            <a:fillRect/>
          </a:stretch>
        </p:blipFill>
        <p:spPr bwMode="auto">
          <a:xfrm>
            <a:off x="3851275" y="2852738"/>
            <a:ext cx="4922838" cy="447675"/>
          </a:xfrm>
          <a:prstGeom prst="rect">
            <a:avLst/>
          </a:prstGeom>
          <a:noFill/>
          <a:ln w="9525">
            <a:noFill/>
            <a:miter lim="800000"/>
            <a:headEnd/>
            <a:tailEnd/>
          </a:ln>
        </p:spPr>
      </p:pic>
      <p:grpSp>
        <p:nvGrpSpPr>
          <p:cNvPr id="1031" name="Gruppo 12"/>
          <p:cNvGrpSpPr>
            <a:grpSpLocks/>
          </p:cNvGrpSpPr>
          <p:nvPr/>
        </p:nvGrpSpPr>
        <p:grpSpPr bwMode="auto">
          <a:xfrm>
            <a:off x="2411413" y="4365625"/>
            <a:ext cx="4105275" cy="1943100"/>
            <a:chOff x="395288" y="3500438"/>
            <a:chExt cx="5761037" cy="3133725"/>
          </a:xfrm>
        </p:grpSpPr>
        <p:sp>
          <p:nvSpPr>
            <p:cNvPr id="1032" name="Line 13"/>
            <p:cNvSpPr>
              <a:spLocks noChangeShapeType="1"/>
            </p:cNvSpPr>
            <p:nvPr/>
          </p:nvSpPr>
          <p:spPr bwMode="auto">
            <a:xfrm>
              <a:off x="611188" y="4005263"/>
              <a:ext cx="0" cy="2232025"/>
            </a:xfrm>
            <a:prstGeom prst="line">
              <a:avLst/>
            </a:prstGeom>
            <a:noFill/>
            <a:ln w="28575">
              <a:solidFill>
                <a:schemeClr val="tx1"/>
              </a:solidFill>
              <a:round/>
              <a:headEnd/>
              <a:tailEnd/>
            </a:ln>
          </p:spPr>
          <p:txBody>
            <a:bodyPr/>
            <a:lstStyle/>
            <a:p>
              <a:endParaRPr lang="de-DE"/>
            </a:p>
          </p:txBody>
        </p:sp>
        <p:sp>
          <p:nvSpPr>
            <p:cNvPr id="1033" name="Line 14"/>
            <p:cNvSpPr>
              <a:spLocks noChangeShapeType="1"/>
            </p:cNvSpPr>
            <p:nvPr/>
          </p:nvSpPr>
          <p:spPr bwMode="auto">
            <a:xfrm>
              <a:off x="5508625" y="4005263"/>
              <a:ext cx="0" cy="2232025"/>
            </a:xfrm>
            <a:prstGeom prst="line">
              <a:avLst/>
            </a:prstGeom>
            <a:noFill/>
            <a:ln w="28575">
              <a:solidFill>
                <a:schemeClr val="tx1"/>
              </a:solidFill>
              <a:round/>
              <a:headEnd/>
              <a:tailEnd/>
            </a:ln>
          </p:spPr>
          <p:txBody>
            <a:bodyPr/>
            <a:lstStyle/>
            <a:p>
              <a:endParaRPr lang="de-DE"/>
            </a:p>
          </p:txBody>
        </p:sp>
        <p:sp>
          <p:nvSpPr>
            <p:cNvPr id="1034" name="Text Box 15"/>
            <p:cNvSpPr txBox="1">
              <a:spLocks noChangeArrowheads="1"/>
            </p:cNvSpPr>
            <p:nvPr/>
          </p:nvSpPr>
          <p:spPr bwMode="auto">
            <a:xfrm>
              <a:off x="395288" y="3573463"/>
              <a:ext cx="936625" cy="396875"/>
            </a:xfrm>
            <a:prstGeom prst="rect">
              <a:avLst/>
            </a:prstGeom>
            <a:noFill/>
            <a:ln w="9525">
              <a:noFill/>
              <a:miter lim="800000"/>
              <a:headEnd/>
              <a:tailEnd/>
            </a:ln>
          </p:spPr>
          <p:txBody>
            <a:bodyPr>
              <a:spAutoFit/>
            </a:bodyPr>
            <a:lstStyle/>
            <a:p>
              <a:pPr>
                <a:spcBef>
                  <a:spcPct val="50000"/>
                </a:spcBef>
              </a:pPr>
              <a:r>
                <a:rPr lang="it-IT" sz="2000"/>
                <a:t>IP</a:t>
              </a:r>
            </a:p>
          </p:txBody>
        </p:sp>
        <p:sp>
          <p:nvSpPr>
            <p:cNvPr id="1035" name="Text Box 16"/>
            <p:cNvSpPr txBox="1">
              <a:spLocks noChangeArrowheads="1"/>
            </p:cNvSpPr>
            <p:nvPr/>
          </p:nvSpPr>
          <p:spPr bwMode="auto">
            <a:xfrm>
              <a:off x="5219700" y="3500438"/>
              <a:ext cx="936625" cy="396875"/>
            </a:xfrm>
            <a:prstGeom prst="rect">
              <a:avLst/>
            </a:prstGeom>
            <a:noFill/>
            <a:ln w="9525">
              <a:noFill/>
              <a:miter lim="800000"/>
              <a:headEnd/>
              <a:tailEnd/>
            </a:ln>
          </p:spPr>
          <p:txBody>
            <a:bodyPr>
              <a:spAutoFit/>
            </a:bodyPr>
            <a:lstStyle/>
            <a:p>
              <a:pPr>
                <a:spcBef>
                  <a:spcPct val="50000"/>
                </a:spcBef>
              </a:pPr>
              <a:r>
                <a:rPr lang="it-IT" sz="2000"/>
                <a:t>CP</a:t>
              </a:r>
            </a:p>
          </p:txBody>
        </p:sp>
        <p:sp>
          <p:nvSpPr>
            <p:cNvPr id="1036" name="Freeform 18"/>
            <p:cNvSpPr>
              <a:spLocks/>
            </p:cNvSpPr>
            <p:nvPr/>
          </p:nvSpPr>
          <p:spPr bwMode="auto">
            <a:xfrm>
              <a:off x="609600" y="4960938"/>
              <a:ext cx="4894263" cy="550862"/>
            </a:xfrm>
            <a:custGeom>
              <a:avLst/>
              <a:gdLst>
                <a:gd name="T0" fmla="*/ 0 w 3083"/>
                <a:gd name="T1" fmla="*/ 2147483647 h 347"/>
                <a:gd name="T2" fmla="*/ 2147483647 w 3083"/>
                <a:gd name="T3" fmla="*/ 2147483647 h 347"/>
                <a:gd name="T4" fmla="*/ 2147483647 w 3083"/>
                <a:gd name="T5" fmla="*/ 2147483647 h 347"/>
                <a:gd name="T6" fmla="*/ 2147483647 w 3083"/>
                <a:gd name="T7" fmla="*/ 2147483647 h 347"/>
                <a:gd name="T8" fmla="*/ 2147483647 w 3083"/>
                <a:gd name="T9" fmla="*/ 2147483647 h 347"/>
                <a:gd name="T10" fmla="*/ 2147483647 w 3083"/>
                <a:gd name="T11" fmla="*/ 2147483647 h 347"/>
                <a:gd name="T12" fmla="*/ 2147483647 w 3083"/>
                <a:gd name="T13" fmla="*/ 0 h 347"/>
                <a:gd name="T14" fmla="*/ 2147483647 w 3083"/>
                <a:gd name="T15" fmla="*/ 2147483647 h 347"/>
                <a:gd name="T16" fmla="*/ 2147483647 w 3083"/>
                <a:gd name="T17" fmla="*/ 2147483647 h 347"/>
                <a:gd name="T18" fmla="*/ 2147483647 w 3083"/>
                <a:gd name="T19" fmla="*/ 2147483647 h 347"/>
                <a:gd name="T20" fmla="*/ 2147483647 w 3083"/>
                <a:gd name="T21" fmla="*/ 2147483647 h 347"/>
                <a:gd name="T22" fmla="*/ 2147483647 w 3083"/>
                <a:gd name="T23" fmla="*/ 2147483647 h 347"/>
                <a:gd name="T24" fmla="*/ 2147483647 w 3083"/>
                <a:gd name="T25" fmla="*/ 2147483647 h 347"/>
                <a:gd name="T26" fmla="*/ 2147483647 w 3083"/>
                <a:gd name="T27" fmla="*/ 2147483647 h 347"/>
                <a:gd name="T28" fmla="*/ 2147483647 w 3083"/>
                <a:gd name="T29" fmla="*/ 2147483647 h 347"/>
                <a:gd name="T30" fmla="*/ 2147483647 w 3083"/>
                <a:gd name="T31" fmla="*/ 2147483647 h 347"/>
                <a:gd name="T32" fmla="*/ 2147483647 w 3083"/>
                <a:gd name="T33" fmla="*/ 2147483647 h 347"/>
                <a:gd name="T34" fmla="*/ 2147483647 w 3083"/>
                <a:gd name="T35" fmla="*/ 2147483647 h 347"/>
                <a:gd name="T36" fmla="*/ 2147483647 w 3083"/>
                <a:gd name="T37" fmla="*/ 2147483647 h 347"/>
                <a:gd name="T38" fmla="*/ 2147483647 w 3083"/>
                <a:gd name="T39" fmla="*/ 2147483647 h 347"/>
                <a:gd name="T40" fmla="*/ 2147483647 w 3083"/>
                <a:gd name="T41" fmla="*/ 2147483647 h 347"/>
                <a:gd name="T42" fmla="*/ 2147483647 w 3083"/>
                <a:gd name="T43" fmla="*/ 2147483647 h 347"/>
                <a:gd name="T44" fmla="*/ 2147483647 w 3083"/>
                <a:gd name="T45" fmla="*/ 2147483647 h 347"/>
                <a:gd name="T46" fmla="*/ 2147483647 w 3083"/>
                <a:gd name="T47" fmla="*/ 2147483647 h 347"/>
                <a:gd name="T48" fmla="*/ 2147483647 w 3083"/>
                <a:gd name="T49" fmla="*/ 2147483647 h 347"/>
                <a:gd name="T50" fmla="*/ 2147483647 w 3083"/>
                <a:gd name="T51" fmla="*/ 2147483647 h 347"/>
                <a:gd name="T52" fmla="*/ 2147483647 w 3083"/>
                <a:gd name="T53" fmla="*/ 2147483647 h 347"/>
                <a:gd name="T54" fmla="*/ 2147483647 w 3083"/>
                <a:gd name="T55" fmla="*/ 2147483647 h 347"/>
                <a:gd name="T56" fmla="*/ 2147483647 w 3083"/>
                <a:gd name="T57" fmla="*/ 2147483647 h 347"/>
                <a:gd name="T58" fmla="*/ 2147483647 w 3083"/>
                <a:gd name="T59" fmla="*/ 2147483647 h 347"/>
                <a:gd name="T60" fmla="*/ 2147483647 w 3083"/>
                <a:gd name="T61" fmla="*/ 2147483647 h 347"/>
                <a:gd name="T62" fmla="*/ 2147483647 w 3083"/>
                <a:gd name="T63" fmla="*/ 2147483647 h 347"/>
                <a:gd name="T64" fmla="*/ 2147483647 w 3083"/>
                <a:gd name="T65" fmla="*/ 2147483647 h 347"/>
                <a:gd name="T66" fmla="*/ 2147483647 w 3083"/>
                <a:gd name="T67" fmla="*/ 2147483647 h 347"/>
                <a:gd name="T68" fmla="*/ 2147483647 w 3083"/>
                <a:gd name="T69" fmla="*/ 2147483647 h 347"/>
                <a:gd name="T70" fmla="*/ 2147483647 w 3083"/>
                <a:gd name="T71" fmla="*/ 2147483647 h 347"/>
                <a:gd name="T72" fmla="*/ 2147483647 w 3083"/>
                <a:gd name="T73" fmla="*/ 2147483647 h 347"/>
                <a:gd name="T74" fmla="*/ 2147483647 w 3083"/>
                <a:gd name="T75" fmla="*/ 2147483647 h 347"/>
                <a:gd name="T76" fmla="*/ 2147483647 w 3083"/>
                <a:gd name="T77" fmla="*/ 2147483647 h 347"/>
                <a:gd name="T78" fmla="*/ 2147483647 w 3083"/>
                <a:gd name="T79" fmla="*/ 2147483647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3"/>
                <a:gd name="T121" fmla="*/ 0 h 347"/>
                <a:gd name="T122" fmla="*/ 3083 w 3083"/>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3" h="347">
                  <a:moveTo>
                    <a:pt x="0" y="134"/>
                  </a:moveTo>
                  <a:cubicBezTo>
                    <a:pt x="39" y="119"/>
                    <a:pt x="82" y="116"/>
                    <a:pt x="123" y="112"/>
                  </a:cubicBezTo>
                  <a:cubicBezTo>
                    <a:pt x="176" y="99"/>
                    <a:pt x="151" y="105"/>
                    <a:pt x="197" y="96"/>
                  </a:cubicBezTo>
                  <a:cubicBezTo>
                    <a:pt x="250" y="104"/>
                    <a:pt x="294" y="118"/>
                    <a:pt x="347" y="123"/>
                  </a:cubicBezTo>
                  <a:cubicBezTo>
                    <a:pt x="368" y="121"/>
                    <a:pt x="390" y="121"/>
                    <a:pt x="411" y="118"/>
                  </a:cubicBezTo>
                  <a:cubicBezTo>
                    <a:pt x="433" y="115"/>
                    <a:pt x="435" y="99"/>
                    <a:pt x="459" y="91"/>
                  </a:cubicBezTo>
                  <a:cubicBezTo>
                    <a:pt x="516" y="73"/>
                    <a:pt x="557" y="21"/>
                    <a:pt x="613" y="0"/>
                  </a:cubicBezTo>
                  <a:cubicBezTo>
                    <a:pt x="668" y="10"/>
                    <a:pt x="710" y="43"/>
                    <a:pt x="757" y="70"/>
                  </a:cubicBezTo>
                  <a:cubicBezTo>
                    <a:pt x="768" y="76"/>
                    <a:pt x="777" y="87"/>
                    <a:pt x="789" y="91"/>
                  </a:cubicBezTo>
                  <a:cubicBezTo>
                    <a:pt x="811" y="98"/>
                    <a:pt x="831" y="112"/>
                    <a:pt x="853" y="118"/>
                  </a:cubicBezTo>
                  <a:cubicBezTo>
                    <a:pt x="897" y="129"/>
                    <a:pt x="942" y="135"/>
                    <a:pt x="987" y="139"/>
                  </a:cubicBezTo>
                  <a:cubicBezTo>
                    <a:pt x="1006" y="145"/>
                    <a:pt x="1028" y="140"/>
                    <a:pt x="1045" y="150"/>
                  </a:cubicBezTo>
                  <a:cubicBezTo>
                    <a:pt x="1058" y="158"/>
                    <a:pt x="1061" y="176"/>
                    <a:pt x="1072" y="187"/>
                  </a:cubicBezTo>
                  <a:cubicBezTo>
                    <a:pt x="1097" y="212"/>
                    <a:pt x="1120" y="225"/>
                    <a:pt x="1152" y="235"/>
                  </a:cubicBezTo>
                  <a:cubicBezTo>
                    <a:pt x="1198" y="266"/>
                    <a:pt x="1271" y="231"/>
                    <a:pt x="1323" y="219"/>
                  </a:cubicBezTo>
                  <a:cubicBezTo>
                    <a:pt x="1341" y="221"/>
                    <a:pt x="1359" y="220"/>
                    <a:pt x="1376" y="224"/>
                  </a:cubicBezTo>
                  <a:cubicBezTo>
                    <a:pt x="1407" y="231"/>
                    <a:pt x="1381" y="235"/>
                    <a:pt x="1397" y="251"/>
                  </a:cubicBezTo>
                  <a:cubicBezTo>
                    <a:pt x="1406" y="260"/>
                    <a:pt x="1418" y="265"/>
                    <a:pt x="1429" y="272"/>
                  </a:cubicBezTo>
                  <a:cubicBezTo>
                    <a:pt x="1444" y="282"/>
                    <a:pt x="1462" y="302"/>
                    <a:pt x="1477" y="310"/>
                  </a:cubicBezTo>
                  <a:cubicBezTo>
                    <a:pt x="1498" y="321"/>
                    <a:pt x="1524" y="318"/>
                    <a:pt x="1547" y="320"/>
                  </a:cubicBezTo>
                  <a:cubicBezTo>
                    <a:pt x="1575" y="328"/>
                    <a:pt x="1581" y="330"/>
                    <a:pt x="1616" y="336"/>
                  </a:cubicBezTo>
                  <a:cubicBezTo>
                    <a:pt x="1643" y="340"/>
                    <a:pt x="1696" y="347"/>
                    <a:pt x="1696" y="347"/>
                  </a:cubicBezTo>
                  <a:cubicBezTo>
                    <a:pt x="1805" y="334"/>
                    <a:pt x="1792" y="335"/>
                    <a:pt x="1963" y="331"/>
                  </a:cubicBezTo>
                  <a:cubicBezTo>
                    <a:pt x="1968" y="329"/>
                    <a:pt x="1973" y="327"/>
                    <a:pt x="1979" y="326"/>
                  </a:cubicBezTo>
                  <a:cubicBezTo>
                    <a:pt x="1998" y="323"/>
                    <a:pt x="2018" y="324"/>
                    <a:pt x="2037" y="320"/>
                  </a:cubicBezTo>
                  <a:cubicBezTo>
                    <a:pt x="2043" y="319"/>
                    <a:pt x="2047" y="313"/>
                    <a:pt x="2053" y="310"/>
                  </a:cubicBezTo>
                  <a:cubicBezTo>
                    <a:pt x="2092" y="291"/>
                    <a:pt x="2131" y="271"/>
                    <a:pt x="2171" y="256"/>
                  </a:cubicBezTo>
                  <a:cubicBezTo>
                    <a:pt x="2182" y="258"/>
                    <a:pt x="2194" y="256"/>
                    <a:pt x="2203" y="262"/>
                  </a:cubicBezTo>
                  <a:cubicBezTo>
                    <a:pt x="2224" y="277"/>
                    <a:pt x="2225" y="300"/>
                    <a:pt x="2256" y="320"/>
                  </a:cubicBezTo>
                  <a:cubicBezTo>
                    <a:pt x="2267" y="317"/>
                    <a:pt x="2277" y="313"/>
                    <a:pt x="2288" y="310"/>
                  </a:cubicBezTo>
                  <a:cubicBezTo>
                    <a:pt x="2295" y="308"/>
                    <a:pt x="2309" y="304"/>
                    <a:pt x="2309" y="304"/>
                  </a:cubicBezTo>
                  <a:cubicBezTo>
                    <a:pt x="2342" y="309"/>
                    <a:pt x="2358" y="313"/>
                    <a:pt x="2384" y="331"/>
                  </a:cubicBezTo>
                  <a:cubicBezTo>
                    <a:pt x="2406" y="324"/>
                    <a:pt x="2414" y="310"/>
                    <a:pt x="2437" y="304"/>
                  </a:cubicBezTo>
                  <a:cubicBezTo>
                    <a:pt x="2476" y="281"/>
                    <a:pt x="2517" y="264"/>
                    <a:pt x="2560" y="251"/>
                  </a:cubicBezTo>
                  <a:cubicBezTo>
                    <a:pt x="2578" y="239"/>
                    <a:pt x="2587" y="222"/>
                    <a:pt x="2603" y="208"/>
                  </a:cubicBezTo>
                  <a:cubicBezTo>
                    <a:pt x="2621" y="192"/>
                    <a:pt x="2675" y="163"/>
                    <a:pt x="2699" y="155"/>
                  </a:cubicBezTo>
                  <a:cubicBezTo>
                    <a:pt x="2718" y="141"/>
                    <a:pt x="2745" y="114"/>
                    <a:pt x="2768" y="107"/>
                  </a:cubicBezTo>
                  <a:cubicBezTo>
                    <a:pt x="2810" y="78"/>
                    <a:pt x="2863" y="66"/>
                    <a:pt x="2912" y="54"/>
                  </a:cubicBezTo>
                  <a:cubicBezTo>
                    <a:pt x="2960" y="58"/>
                    <a:pt x="2982" y="62"/>
                    <a:pt x="3024" y="75"/>
                  </a:cubicBezTo>
                  <a:cubicBezTo>
                    <a:pt x="3043" y="88"/>
                    <a:pt x="3062" y="102"/>
                    <a:pt x="3083" y="112"/>
                  </a:cubicBezTo>
                </a:path>
              </a:pathLst>
            </a:custGeom>
            <a:noFill/>
            <a:ln w="19050">
              <a:solidFill>
                <a:srgbClr val="3366FF"/>
              </a:solidFill>
              <a:round/>
              <a:headEnd/>
              <a:tailEnd/>
            </a:ln>
          </p:spPr>
          <p:txBody>
            <a:bodyPr/>
            <a:lstStyle/>
            <a:p>
              <a:endParaRPr lang="de-DE"/>
            </a:p>
          </p:txBody>
        </p:sp>
        <p:graphicFrame>
          <p:nvGraphicFramePr>
            <p:cNvPr id="1026" name="Object 19"/>
            <p:cNvGraphicFramePr>
              <a:graphicFrameLocks noChangeAspect="1"/>
            </p:cNvGraphicFramePr>
            <p:nvPr/>
          </p:nvGraphicFramePr>
          <p:xfrm>
            <a:off x="4500563" y="5445125"/>
            <a:ext cx="936625" cy="482600"/>
          </p:xfrm>
          <a:graphic>
            <a:graphicData uri="http://schemas.openxmlformats.org/presentationml/2006/ole">
              <p:oleObj spid="_x0000_s1026" name="Equation" r:id="rId5" imgW="419040" imgH="215640" progId="Equation.3">
                <p:embed/>
              </p:oleObj>
            </a:graphicData>
          </a:graphic>
        </p:graphicFrame>
        <p:sp>
          <p:nvSpPr>
            <p:cNvPr id="1037" name="Line 23"/>
            <p:cNvSpPr>
              <a:spLocks noChangeShapeType="1"/>
            </p:cNvSpPr>
            <p:nvPr/>
          </p:nvSpPr>
          <p:spPr bwMode="auto">
            <a:xfrm>
              <a:off x="611188" y="6237288"/>
              <a:ext cx="4897437" cy="0"/>
            </a:xfrm>
            <a:prstGeom prst="line">
              <a:avLst/>
            </a:prstGeom>
            <a:noFill/>
            <a:ln w="9525" cap="rnd">
              <a:solidFill>
                <a:schemeClr val="tx1"/>
              </a:solidFill>
              <a:prstDash val="sysDot"/>
              <a:round/>
              <a:headEnd type="triangle" w="med" len="med"/>
              <a:tailEnd type="triangle" w="med" len="med"/>
            </a:ln>
          </p:spPr>
          <p:txBody>
            <a:bodyPr/>
            <a:lstStyle/>
            <a:p>
              <a:endParaRPr lang="de-DE"/>
            </a:p>
          </p:txBody>
        </p:sp>
        <p:sp>
          <p:nvSpPr>
            <p:cNvPr id="1038" name="Text Box 24"/>
            <p:cNvSpPr txBox="1">
              <a:spLocks noChangeArrowheads="1"/>
            </p:cNvSpPr>
            <p:nvPr/>
          </p:nvSpPr>
          <p:spPr bwMode="auto">
            <a:xfrm>
              <a:off x="5148263" y="6237288"/>
              <a:ext cx="936625" cy="396875"/>
            </a:xfrm>
            <a:prstGeom prst="rect">
              <a:avLst/>
            </a:prstGeom>
            <a:noFill/>
            <a:ln w="9525">
              <a:noFill/>
              <a:miter lim="800000"/>
              <a:headEnd/>
              <a:tailEnd/>
            </a:ln>
          </p:spPr>
          <p:txBody>
            <a:bodyPr>
              <a:spAutoFit/>
            </a:bodyPr>
            <a:lstStyle/>
            <a:p>
              <a:pPr>
                <a:spcBef>
                  <a:spcPct val="50000"/>
                </a:spcBef>
              </a:pPr>
              <a:r>
                <a:rPr lang="it-IT" sz="2000" i="1"/>
                <a:t>x</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title"/>
          </p:nvPr>
        </p:nvSpPr>
        <p:spPr/>
        <p:txBody>
          <a:bodyPr/>
          <a:lstStyle/>
          <a:p>
            <a:r>
              <a:rPr lang="it-IT" smtClean="0"/>
              <a:t>Derivation of the BTC</a:t>
            </a:r>
          </a:p>
        </p:txBody>
      </p:sp>
      <p:sp>
        <p:nvSpPr>
          <p:cNvPr id="58370" name="Segnaposto contenuto 2"/>
          <p:cNvSpPr>
            <a:spLocks noGrp="1"/>
          </p:cNvSpPr>
          <p:nvPr>
            <p:ph idx="1"/>
          </p:nvPr>
        </p:nvSpPr>
        <p:spPr/>
        <p:txBody>
          <a:bodyPr/>
          <a:lstStyle/>
          <a:p>
            <a:r>
              <a:rPr lang="en-US" smtClean="0"/>
              <a:t>Let μ(</a:t>
            </a:r>
            <a:r>
              <a:rPr lang="en-US" smtClean="0">
                <a:latin typeface="Times New Roman" pitchFamily="18" charset="0"/>
                <a:cs typeface="Times New Roman" pitchFamily="18" charset="0"/>
              </a:rPr>
              <a:t>τ</a:t>
            </a:r>
            <a:r>
              <a:rPr lang="en-US" baseline="-25000" smtClean="0"/>
              <a:t>t </a:t>
            </a:r>
            <a:r>
              <a:rPr lang="en-US" smtClean="0"/>
              <a:t>,x) be the PDF of </a:t>
            </a:r>
            <a:r>
              <a:rPr lang="en-US" smtClean="0">
                <a:latin typeface="Times New Roman" pitchFamily="18" charset="0"/>
                <a:cs typeface="Times New Roman" pitchFamily="18" charset="0"/>
              </a:rPr>
              <a:t>τ</a:t>
            </a:r>
            <a:r>
              <a:rPr lang="en-US" baseline="-25000" smtClean="0"/>
              <a:t>t</a:t>
            </a:r>
            <a:r>
              <a:rPr lang="en-US" smtClean="0"/>
              <a:t>(x,</a:t>
            </a:r>
            <a:r>
              <a:rPr lang="en-US" b="1" smtClean="0"/>
              <a:t>a</a:t>
            </a:r>
            <a:r>
              <a:rPr lang="en-US" smtClean="0"/>
              <a:t>); μ is independent of </a:t>
            </a:r>
            <a:r>
              <a:rPr lang="en-US" b="1" smtClean="0"/>
              <a:t>a</a:t>
            </a:r>
            <a:r>
              <a:rPr lang="en-US" smtClean="0"/>
              <a:t> due to the stationarity of the velocity field. Differentiating m, with </a:t>
            </a:r>
          </a:p>
          <a:p>
            <a:endParaRPr lang="en-US" smtClean="0"/>
          </a:p>
          <a:p>
            <a:endParaRPr lang="en-US" smtClean="0"/>
          </a:p>
          <a:p>
            <a:pPr>
              <a:buFont typeface="Wingdings" pitchFamily="2" charset="2"/>
              <a:buNone/>
            </a:pPr>
            <a:r>
              <a:rPr lang="en-US" smtClean="0"/>
              <a:t>	and ensemble averaging gives</a:t>
            </a:r>
            <a:endParaRPr lang="it-IT" smtClean="0"/>
          </a:p>
        </p:txBody>
      </p:sp>
      <p:pic>
        <p:nvPicPr>
          <p:cNvPr id="58371" name="Picture 2"/>
          <p:cNvPicPr>
            <a:picLocks noChangeAspect="1" noChangeArrowheads="1"/>
          </p:cNvPicPr>
          <p:nvPr/>
        </p:nvPicPr>
        <p:blipFill>
          <a:blip r:embed="rId2"/>
          <a:srcRect/>
          <a:stretch>
            <a:fillRect/>
          </a:stretch>
        </p:blipFill>
        <p:spPr bwMode="auto">
          <a:xfrm>
            <a:off x="2627313" y="3068638"/>
            <a:ext cx="3605212" cy="504825"/>
          </a:xfrm>
          <a:prstGeom prst="rect">
            <a:avLst/>
          </a:prstGeom>
          <a:noFill/>
          <a:ln w="9525">
            <a:noFill/>
            <a:miter lim="800000"/>
            <a:headEnd/>
            <a:tailEnd/>
          </a:ln>
        </p:spPr>
      </p:pic>
      <p:pic>
        <p:nvPicPr>
          <p:cNvPr id="58372" name="Picture 3"/>
          <p:cNvPicPr>
            <a:picLocks noChangeAspect="1" noChangeArrowheads="1"/>
          </p:cNvPicPr>
          <p:nvPr/>
        </p:nvPicPr>
        <p:blipFill>
          <a:blip r:embed="rId3"/>
          <a:srcRect/>
          <a:stretch>
            <a:fillRect/>
          </a:stretch>
        </p:blipFill>
        <p:spPr bwMode="auto">
          <a:xfrm>
            <a:off x="1476375" y="4581525"/>
            <a:ext cx="6645275"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title"/>
          </p:nvPr>
        </p:nvSpPr>
        <p:spPr/>
        <p:txBody>
          <a:bodyPr/>
          <a:lstStyle/>
          <a:p>
            <a:r>
              <a:rPr lang="it-IT" smtClean="0"/>
              <a:t>Relation between the BTC and the travel time PDF</a:t>
            </a:r>
          </a:p>
        </p:txBody>
      </p:sp>
      <p:sp>
        <p:nvSpPr>
          <p:cNvPr id="59394" name="Segnaposto contenuto 2"/>
          <p:cNvSpPr>
            <a:spLocks noGrp="1"/>
          </p:cNvSpPr>
          <p:nvPr>
            <p:ph idx="1"/>
          </p:nvPr>
        </p:nvSpPr>
        <p:spPr/>
        <p:txBody>
          <a:bodyPr/>
          <a:lstStyle/>
          <a:p>
            <a:r>
              <a:rPr lang="en-US" smtClean="0"/>
              <a:t>Thus, the relative expected value of the mass flux ∂(〈M〉/M₀)/∂t through the CP is equal to the PDF of travel time and therefore the BTC is the CDF (cumulative distribution function) of the travel time. </a:t>
            </a:r>
          </a:p>
          <a:p>
            <a:r>
              <a:rPr lang="en-US" smtClean="0"/>
              <a:t>However, due to ergodicity of the plume 〈M〉≃M and ensemble and space averages of m can be exchanged.</a:t>
            </a:r>
            <a:endParaRPr lang="it-IT"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1"/>
          <p:cNvSpPr>
            <a:spLocks noGrp="1"/>
          </p:cNvSpPr>
          <p:nvPr>
            <p:ph type="title"/>
          </p:nvPr>
        </p:nvSpPr>
        <p:spPr/>
        <p:txBody>
          <a:bodyPr/>
          <a:lstStyle/>
          <a:p>
            <a:r>
              <a:rPr lang="it-IT" smtClean="0"/>
              <a:t>Temporal moments</a:t>
            </a:r>
          </a:p>
        </p:txBody>
      </p:sp>
      <p:sp>
        <p:nvSpPr>
          <p:cNvPr id="60418" name="Segnaposto contenuto 2"/>
          <p:cNvSpPr>
            <a:spLocks noGrp="1"/>
          </p:cNvSpPr>
          <p:nvPr>
            <p:ph idx="1"/>
          </p:nvPr>
        </p:nvSpPr>
        <p:spPr/>
        <p:txBody>
          <a:bodyPr/>
          <a:lstStyle/>
          <a:p>
            <a:r>
              <a:rPr lang="en-US" smtClean="0"/>
              <a:t>The first two temporal moments of the BTC are defined therefore with the aid of μ as follows</a:t>
            </a:r>
          </a:p>
          <a:p>
            <a:endParaRPr lang="en-US" smtClean="0"/>
          </a:p>
          <a:p>
            <a:endParaRPr lang="en-US" smtClean="0"/>
          </a:p>
          <a:p>
            <a:endParaRPr lang="en-US" smtClean="0"/>
          </a:p>
          <a:p>
            <a:endParaRPr lang="en-US" smtClean="0"/>
          </a:p>
          <a:p>
            <a:endParaRPr lang="en-US" smtClean="0"/>
          </a:p>
          <a:p>
            <a:pPr>
              <a:buFont typeface="Wingdings" pitchFamily="2" charset="2"/>
              <a:buNone/>
            </a:pPr>
            <a:r>
              <a:rPr lang="en-US" smtClean="0"/>
              <a:t>	and similarly for higher order moments.</a:t>
            </a:r>
          </a:p>
          <a:p>
            <a:r>
              <a:rPr lang="en-US" smtClean="0"/>
              <a:t>It is seen that in order to determine the BTC it is necessary to derive the travel time PDF.</a:t>
            </a:r>
            <a:endParaRPr lang="it-IT" smtClean="0"/>
          </a:p>
        </p:txBody>
      </p:sp>
      <p:pic>
        <p:nvPicPr>
          <p:cNvPr id="60419" name="Picture 3"/>
          <p:cNvPicPr>
            <a:picLocks noChangeAspect="1" noChangeArrowheads="1"/>
          </p:cNvPicPr>
          <p:nvPr/>
        </p:nvPicPr>
        <p:blipFill>
          <a:blip r:embed="rId2"/>
          <a:srcRect/>
          <a:stretch>
            <a:fillRect/>
          </a:stretch>
        </p:blipFill>
        <p:spPr bwMode="auto">
          <a:xfrm>
            <a:off x="1328738" y="2636838"/>
            <a:ext cx="6178550" cy="202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r>
              <a:rPr lang="it-IT" smtClean="0"/>
              <a:t>Basic properties</a:t>
            </a:r>
          </a:p>
        </p:txBody>
      </p:sp>
      <p:sp>
        <p:nvSpPr>
          <p:cNvPr id="23554" name="Segnaposto contenuto 2"/>
          <p:cNvSpPr>
            <a:spLocks noGrp="1"/>
          </p:cNvSpPr>
          <p:nvPr>
            <p:ph idx="1"/>
          </p:nvPr>
        </p:nvSpPr>
        <p:spPr/>
        <p:txBody>
          <a:bodyPr/>
          <a:lstStyle/>
          <a:p>
            <a:r>
              <a:rPr lang="en-US" smtClean="0"/>
              <a:t>The simplest property is the porosity n=(Volume voids)/(Total volume), n&lt;1</a:t>
            </a:r>
          </a:p>
          <a:p>
            <a:r>
              <a:rPr lang="it-IT" smtClean="0"/>
              <a:t>In a similar manner macroscopic variables:</a:t>
            </a:r>
          </a:p>
          <a:p>
            <a:pPr lvl="1"/>
            <a:r>
              <a:rPr lang="en-US" b="1" smtClean="0"/>
              <a:t>q</a:t>
            </a:r>
            <a:r>
              <a:rPr lang="en-US" smtClean="0"/>
              <a:t> - specific discharge (fluid discharge/area of medium)</a:t>
            </a:r>
          </a:p>
          <a:p>
            <a:pPr lvl="1"/>
            <a:r>
              <a:rPr lang="it-IT" b="1" smtClean="0"/>
              <a:t>V</a:t>
            </a:r>
            <a:r>
              <a:rPr lang="it-IT" smtClean="0"/>
              <a:t>=</a:t>
            </a:r>
            <a:r>
              <a:rPr lang="it-IT" b="1" smtClean="0"/>
              <a:t>q</a:t>
            </a:r>
            <a:r>
              <a:rPr lang="it-IT" smtClean="0"/>
              <a:t>/n - pore velocity</a:t>
            </a:r>
          </a:p>
          <a:p>
            <a:pPr lvl="1"/>
            <a:r>
              <a:rPr lang="it-IT" smtClean="0"/>
              <a:t>p -  pore pressure</a:t>
            </a:r>
          </a:p>
          <a:p>
            <a:pPr lvl="1"/>
            <a:r>
              <a:rPr lang="en-US" smtClean="0"/>
              <a:t>H=(p/(ρg))+z - head (ρ is density, z is elevation)</a:t>
            </a:r>
          </a:p>
          <a:p>
            <a:pPr lvl="1"/>
            <a:r>
              <a:rPr lang="en-US" smtClean="0"/>
              <a:t>C - solute concentration (mass of solute/volume of fluid)</a:t>
            </a:r>
            <a:endParaRPr lang="it-IT"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title"/>
          </p:nvPr>
        </p:nvSpPr>
        <p:spPr/>
        <p:txBody>
          <a:bodyPr/>
          <a:lstStyle/>
          <a:p>
            <a:r>
              <a:rPr lang="it-IT" smtClean="0"/>
              <a:t>Approximate analytical solutions for weakly heterogeneous formations</a:t>
            </a:r>
          </a:p>
        </p:txBody>
      </p:sp>
      <p:sp>
        <p:nvSpPr>
          <p:cNvPr id="61442" name="Segnaposto contenuto 2"/>
          <p:cNvSpPr>
            <a:spLocks noGrp="1"/>
          </p:cNvSpPr>
          <p:nvPr>
            <p:ph idx="1"/>
          </p:nvPr>
        </p:nvSpPr>
        <p:spPr/>
        <p:txBody>
          <a:bodyPr/>
          <a:lstStyle/>
          <a:p>
            <a:r>
              <a:rPr lang="en-US" sz="2400" smtClean="0"/>
              <a:t>The solution of the flow and transport problem at first order in σ</a:t>
            </a:r>
            <a:r>
              <a:rPr lang="en-US" sz="2400" baseline="-25000" smtClean="0"/>
              <a:t>Y</a:t>
            </a:r>
            <a:r>
              <a:rPr lang="en-US" sz="2400" smtClean="0"/>
              <a:t>² (</a:t>
            </a:r>
            <a:r>
              <a:rPr lang="en-US" sz="2400" u="sng" smtClean="0"/>
              <a:t>weak heterogeneity</a:t>
            </a:r>
            <a:r>
              <a:rPr lang="en-US" sz="2400" smtClean="0"/>
              <a:t>)</a:t>
            </a:r>
          </a:p>
          <a:p>
            <a:r>
              <a:rPr lang="en-US" sz="2400" smtClean="0"/>
              <a:t>Analytical solutions were derived for the Eulerian velocity field </a:t>
            </a:r>
            <a:r>
              <a:rPr lang="en-US" sz="2400" b="1" smtClean="0"/>
              <a:t>V</a:t>
            </a:r>
            <a:r>
              <a:rPr lang="en-US" sz="2400" smtClean="0"/>
              <a:t>(</a:t>
            </a:r>
            <a:r>
              <a:rPr lang="en-US" sz="2400" b="1" smtClean="0"/>
              <a:t>x</a:t>
            </a:r>
            <a:r>
              <a:rPr lang="en-US" sz="2400" smtClean="0"/>
              <a:t>)=</a:t>
            </a:r>
            <a:r>
              <a:rPr lang="en-US" sz="2400" b="1" smtClean="0"/>
              <a:t>U</a:t>
            </a:r>
            <a:r>
              <a:rPr lang="en-US" sz="2400" smtClean="0"/>
              <a:t>+</a:t>
            </a:r>
            <a:r>
              <a:rPr lang="en-US" sz="2400" b="1" smtClean="0"/>
              <a:t>u</a:t>
            </a:r>
            <a:r>
              <a:rPr lang="en-US" sz="2400" smtClean="0"/>
              <a:t>(</a:t>
            </a:r>
            <a:r>
              <a:rPr lang="en-US" sz="2400" b="1" smtClean="0"/>
              <a:t>x</a:t>
            </a:r>
            <a:r>
              <a:rPr lang="en-US" sz="2400" smtClean="0"/>
              <a:t>).</a:t>
            </a:r>
          </a:p>
          <a:p>
            <a:r>
              <a:rPr lang="en-US" sz="2400" smtClean="0"/>
              <a:t>For transport it was found that local pore-scale dispersion has a minor effect on the BTC. The advective travel time satisfies</a:t>
            </a:r>
          </a:p>
          <a:p>
            <a:endParaRPr lang="en-US" sz="2400" smtClean="0"/>
          </a:p>
          <a:p>
            <a:endParaRPr lang="en-US" sz="2400" smtClean="0"/>
          </a:p>
          <a:p>
            <a:pPr>
              <a:buFont typeface="Wingdings" pitchFamily="2" charset="2"/>
              <a:buNone/>
            </a:pPr>
            <a:r>
              <a:rPr lang="en-US" sz="2400" smtClean="0"/>
              <a:t>	</a:t>
            </a:r>
          </a:p>
          <a:p>
            <a:pPr>
              <a:buFont typeface="Wingdings" pitchFamily="2" charset="2"/>
              <a:buNone/>
            </a:pPr>
            <a:r>
              <a:rPr lang="en-US" sz="2400" smtClean="0"/>
              <a:t>	where y=η(x),z=ζ(x) are the equations of the streamlines originating at the IP </a:t>
            </a:r>
          </a:p>
          <a:p>
            <a:pPr>
              <a:buFont typeface="Wingdings" pitchFamily="2" charset="2"/>
              <a:buNone/>
            </a:pPr>
            <a:r>
              <a:rPr lang="en-US" sz="2400" smtClean="0"/>
              <a:t>	with</a:t>
            </a:r>
            <a:endParaRPr lang="it-IT" sz="2400" smtClean="0"/>
          </a:p>
        </p:txBody>
      </p:sp>
      <p:pic>
        <p:nvPicPr>
          <p:cNvPr id="61443" name="Picture 2"/>
          <p:cNvPicPr>
            <a:picLocks noChangeAspect="1" noChangeArrowheads="1"/>
          </p:cNvPicPr>
          <p:nvPr/>
        </p:nvPicPr>
        <p:blipFill>
          <a:blip r:embed="rId2"/>
          <a:srcRect/>
          <a:stretch>
            <a:fillRect/>
          </a:stretch>
        </p:blipFill>
        <p:spPr bwMode="auto">
          <a:xfrm>
            <a:off x="1835150" y="4437063"/>
            <a:ext cx="5867400" cy="1008062"/>
          </a:xfrm>
          <a:prstGeom prst="rect">
            <a:avLst/>
          </a:prstGeom>
          <a:noFill/>
          <a:ln w="9525">
            <a:noFill/>
            <a:miter lim="800000"/>
            <a:headEnd/>
            <a:tailEnd/>
          </a:ln>
        </p:spPr>
      </p:pic>
      <p:pic>
        <p:nvPicPr>
          <p:cNvPr id="61444" name="Picture 3"/>
          <p:cNvPicPr>
            <a:picLocks noChangeAspect="1" noChangeArrowheads="1"/>
          </p:cNvPicPr>
          <p:nvPr/>
        </p:nvPicPr>
        <p:blipFill>
          <a:blip r:embed="rId3"/>
          <a:srcRect/>
          <a:stretch>
            <a:fillRect/>
          </a:stretch>
        </p:blipFill>
        <p:spPr bwMode="auto">
          <a:xfrm>
            <a:off x="3760788" y="5959475"/>
            <a:ext cx="3935412" cy="396875"/>
          </a:xfrm>
          <a:prstGeom prst="rect">
            <a:avLst/>
          </a:prstGeom>
          <a:noFill/>
          <a:ln w="9525">
            <a:noFill/>
            <a:miter lim="800000"/>
            <a:headEnd/>
            <a:tailEnd/>
          </a:ln>
        </p:spPr>
      </p:pic>
      <p:pic>
        <p:nvPicPr>
          <p:cNvPr id="61445" name="Picture 4"/>
          <p:cNvPicPr>
            <a:picLocks noChangeAspect="1" noChangeArrowheads="1"/>
          </p:cNvPicPr>
          <p:nvPr/>
        </p:nvPicPr>
        <p:blipFill>
          <a:blip r:embed="rId4"/>
          <a:srcRect/>
          <a:stretch>
            <a:fillRect/>
          </a:stretch>
        </p:blipFill>
        <p:spPr bwMode="auto">
          <a:xfrm>
            <a:off x="1476375" y="6473825"/>
            <a:ext cx="2246313" cy="38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p:txBody>
          <a:bodyPr/>
          <a:lstStyle/>
          <a:p>
            <a:r>
              <a:rPr lang="it-IT" smtClean="0"/>
              <a:t>Approximate analytical solutions (cont.)</a:t>
            </a:r>
          </a:p>
        </p:txBody>
      </p:sp>
      <p:sp>
        <p:nvSpPr>
          <p:cNvPr id="62466" name="Segnaposto contenuto 2"/>
          <p:cNvSpPr>
            <a:spLocks noGrp="1"/>
          </p:cNvSpPr>
          <p:nvPr>
            <p:ph idx="1"/>
          </p:nvPr>
        </p:nvSpPr>
        <p:spPr/>
        <p:txBody>
          <a:bodyPr/>
          <a:lstStyle/>
          <a:p>
            <a:r>
              <a:rPr lang="it-IT" smtClean="0"/>
              <a:t>Expanding 1/V</a:t>
            </a:r>
            <a:r>
              <a:rPr lang="it-IT" baseline="-25000" smtClean="0"/>
              <a:t>x</a:t>
            </a:r>
            <a:r>
              <a:rPr lang="it-IT" smtClean="0"/>
              <a:t>=1/(U+u</a:t>
            </a:r>
            <a:r>
              <a:rPr lang="it-IT" baseline="-25000" smtClean="0"/>
              <a:t>x</a:t>
            </a:r>
            <a:r>
              <a:rPr lang="it-IT" smtClean="0"/>
              <a:t>)=(1/U)[1-(u</a:t>
            </a:r>
            <a:r>
              <a:rPr lang="it-IT" baseline="-25000" smtClean="0"/>
              <a:t>x</a:t>
            </a:r>
            <a:r>
              <a:rPr lang="it-IT" smtClean="0"/>
              <a:t>/U)+...] yields for </a:t>
            </a:r>
            <a:r>
              <a:rPr lang="el-GR" smtClean="0">
                <a:latin typeface="Times New Roman" pitchFamily="18" charset="0"/>
                <a:cs typeface="Times New Roman" pitchFamily="18" charset="0"/>
              </a:rPr>
              <a:t>τ=τ₀+τ₁</a:t>
            </a:r>
            <a:r>
              <a:rPr lang="el-GR" smtClean="0"/>
              <a:t>..., η₀,ζ₀</a:t>
            </a:r>
            <a:endParaRPr lang="it-IT" smtClean="0"/>
          </a:p>
          <a:p>
            <a:endParaRPr lang="it-IT" smtClean="0"/>
          </a:p>
          <a:p>
            <a:endParaRPr lang="it-IT" smtClean="0"/>
          </a:p>
          <a:p>
            <a:pPr>
              <a:buFont typeface="Wingdings" pitchFamily="2" charset="2"/>
              <a:buNone/>
            </a:pPr>
            <a:r>
              <a:rPr lang="en-US" smtClean="0"/>
              <a:t>	i.e. at zero order streamlines are straight and 〈</a:t>
            </a:r>
            <a:r>
              <a:rPr lang="en-US" smtClean="0">
                <a:latin typeface="Times New Roman" pitchFamily="18" charset="0"/>
                <a:cs typeface="Times New Roman" pitchFamily="18" charset="0"/>
              </a:rPr>
              <a:t>τ</a:t>
            </a:r>
            <a:r>
              <a:rPr lang="en-US" smtClean="0"/>
              <a:t>(x)〉=</a:t>
            </a:r>
            <a:r>
              <a:rPr lang="en-US" smtClean="0">
                <a:latin typeface="Times New Roman" pitchFamily="18" charset="0"/>
                <a:cs typeface="Times New Roman" pitchFamily="18" charset="0"/>
              </a:rPr>
              <a:t>τ</a:t>
            </a:r>
            <a:r>
              <a:rPr lang="en-US" smtClean="0"/>
              <a:t>₀=x/U</a:t>
            </a:r>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r>
              <a:rPr lang="en-US" smtClean="0"/>
              <a:t>	</a:t>
            </a:r>
          </a:p>
          <a:p>
            <a:pPr>
              <a:buFont typeface="Wingdings" pitchFamily="2" charset="2"/>
              <a:buNone/>
            </a:pPr>
            <a:r>
              <a:rPr lang="en-US" sz="2400" smtClean="0"/>
              <a:t>	</a:t>
            </a:r>
            <a:r>
              <a:rPr lang="en-US" sz="2400" i="1" smtClean="0"/>
              <a:t>u</a:t>
            </a:r>
            <a:r>
              <a:rPr lang="en-US" sz="2400" smtClean="0"/>
              <a:t> is a random variable of finite integral scale I</a:t>
            </a:r>
            <a:r>
              <a:rPr lang="en-US" sz="2400" baseline="-25000" smtClean="0"/>
              <a:t>u</a:t>
            </a:r>
            <a:r>
              <a:rPr lang="en-US" sz="2400" smtClean="0"/>
              <a:t>~I</a:t>
            </a:r>
            <a:r>
              <a:rPr lang="en-US" sz="2400" baseline="-25000" smtClean="0"/>
              <a:t>h</a:t>
            </a:r>
            <a:endParaRPr lang="it-IT" smtClean="0"/>
          </a:p>
        </p:txBody>
      </p:sp>
      <p:pic>
        <p:nvPicPr>
          <p:cNvPr id="62467" name="Picture 2"/>
          <p:cNvPicPr>
            <a:picLocks noChangeAspect="1" noChangeArrowheads="1"/>
          </p:cNvPicPr>
          <p:nvPr/>
        </p:nvPicPr>
        <p:blipFill>
          <a:blip r:embed="rId2"/>
          <a:srcRect/>
          <a:stretch>
            <a:fillRect/>
          </a:stretch>
        </p:blipFill>
        <p:spPr bwMode="auto">
          <a:xfrm>
            <a:off x="1763713" y="2492375"/>
            <a:ext cx="5567362" cy="901700"/>
          </a:xfrm>
          <a:prstGeom prst="rect">
            <a:avLst/>
          </a:prstGeom>
          <a:noFill/>
          <a:ln w="9525">
            <a:noFill/>
            <a:miter lim="800000"/>
            <a:headEnd/>
            <a:tailEnd/>
          </a:ln>
        </p:spPr>
      </p:pic>
      <p:pic>
        <p:nvPicPr>
          <p:cNvPr id="62468" name="Picture 3"/>
          <p:cNvPicPr>
            <a:picLocks noChangeAspect="1" noChangeArrowheads="1"/>
          </p:cNvPicPr>
          <p:nvPr/>
        </p:nvPicPr>
        <p:blipFill>
          <a:blip r:embed="rId3"/>
          <a:srcRect/>
          <a:stretch>
            <a:fillRect/>
          </a:stretch>
        </p:blipFill>
        <p:spPr bwMode="auto">
          <a:xfrm>
            <a:off x="611188" y="4652963"/>
            <a:ext cx="8139112"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1"/>
          <p:cNvSpPr>
            <a:spLocks noGrp="1"/>
          </p:cNvSpPr>
          <p:nvPr>
            <p:ph type="title"/>
          </p:nvPr>
        </p:nvSpPr>
        <p:spPr/>
        <p:txBody>
          <a:bodyPr/>
          <a:lstStyle/>
          <a:p>
            <a:r>
              <a:rPr lang="it-IT" smtClean="0"/>
              <a:t>Travel time variance</a:t>
            </a:r>
          </a:p>
        </p:txBody>
      </p:sp>
      <p:sp>
        <p:nvSpPr>
          <p:cNvPr id="63490" name="Segnaposto contenuto 2"/>
          <p:cNvSpPr>
            <a:spLocks noGrp="1"/>
          </p:cNvSpPr>
          <p:nvPr>
            <p:ph idx="1"/>
          </p:nvPr>
        </p:nvSpPr>
        <p:spPr/>
        <p:txBody>
          <a:bodyPr/>
          <a:lstStyle/>
          <a:p>
            <a:r>
              <a:rPr lang="it-IT" sz="2400" smtClean="0"/>
              <a:t>Hence, for x&gt;&gt;I</a:t>
            </a:r>
            <a:r>
              <a:rPr lang="it-IT" sz="2400" baseline="-25000" smtClean="0"/>
              <a:t>h</a:t>
            </a:r>
            <a:r>
              <a:rPr lang="it-IT" sz="2400" smtClean="0"/>
              <a:t>, </a:t>
            </a:r>
            <a:r>
              <a:rPr lang="el-GR" sz="2400" smtClean="0">
                <a:latin typeface="Times New Roman" pitchFamily="18" charset="0"/>
                <a:cs typeface="Times New Roman" pitchFamily="18" charset="0"/>
              </a:rPr>
              <a:t>τ</a:t>
            </a:r>
            <a:r>
              <a:rPr lang="el-GR" sz="2400" smtClean="0"/>
              <a:t>=</a:t>
            </a:r>
            <a:r>
              <a:rPr lang="el-GR" sz="2400" smtClean="0">
                <a:latin typeface="Times New Roman" pitchFamily="18" charset="0"/>
                <a:cs typeface="Times New Roman" pitchFamily="18" charset="0"/>
              </a:rPr>
              <a:t>τ</a:t>
            </a:r>
            <a:r>
              <a:rPr lang="el-GR" sz="2400" smtClean="0"/>
              <a:t>₀+</a:t>
            </a:r>
            <a:r>
              <a:rPr lang="el-GR" sz="2400" smtClean="0">
                <a:latin typeface="Times New Roman" pitchFamily="18" charset="0"/>
                <a:cs typeface="Times New Roman" pitchFamily="18" charset="0"/>
              </a:rPr>
              <a:t>τ</a:t>
            </a:r>
            <a:r>
              <a:rPr lang="el-GR" sz="2400" smtClean="0"/>
              <a:t>₁ </a:t>
            </a:r>
            <a:r>
              <a:rPr lang="it-IT" sz="2400" smtClean="0"/>
              <a:t>tends to a normal distribution </a:t>
            </a:r>
            <a:r>
              <a:rPr lang="el-GR" sz="2400" smtClean="0"/>
              <a:t>μ(</a:t>
            </a:r>
            <a:r>
              <a:rPr lang="el-GR" sz="2400" smtClean="0">
                <a:latin typeface="Times New Roman" pitchFamily="18" charset="0"/>
                <a:cs typeface="Times New Roman" pitchFamily="18" charset="0"/>
              </a:rPr>
              <a:t>τ</a:t>
            </a:r>
            <a:r>
              <a:rPr lang="el-GR" sz="2400" smtClean="0"/>
              <a:t>,</a:t>
            </a:r>
            <a:r>
              <a:rPr lang="it-IT" sz="2400" smtClean="0"/>
              <a:t>x)=(2</a:t>
            </a:r>
            <a:r>
              <a:rPr lang="el-GR" sz="2400" smtClean="0"/>
              <a:t>πσ</a:t>
            </a:r>
            <a:r>
              <a:rPr lang="el-GR" sz="2400" baseline="-25000" smtClean="0">
                <a:latin typeface="Times New Roman" pitchFamily="18" charset="0"/>
                <a:cs typeface="Times New Roman" pitchFamily="18" charset="0"/>
              </a:rPr>
              <a:t>τ</a:t>
            </a:r>
            <a:r>
              <a:rPr lang="el-GR" sz="2400" smtClean="0"/>
              <a:t>²)</a:t>
            </a:r>
            <a:r>
              <a:rPr lang="el-GR" sz="2400" baseline="30000" smtClean="0"/>
              <a:t>-1/2</a:t>
            </a:r>
            <a:r>
              <a:rPr lang="it-IT" sz="2400" baseline="30000" smtClean="0"/>
              <a:t> </a:t>
            </a:r>
            <a:r>
              <a:rPr lang="it-IT" sz="2400" smtClean="0"/>
              <a:t>exp[-(</a:t>
            </a:r>
            <a:r>
              <a:rPr lang="el-GR" sz="2400" smtClean="0">
                <a:latin typeface="Times New Roman" pitchFamily="18" charset="0"/>
                <a:cs typeface="Times New Roman" pitchFamily="18" charset="0"/>
              </a:rPr>
              <a:t>τ</a:t>
            </a:r>
            <a:r>
              <a:rPr lang="el-GR" sz="2400" smtClean="0"/>
              <a:t>-</a:t>
            </a:r>
            <a:r>
              <a:rPr lang="it-IT" sz="2400" smtClean="0"/>
              <a:t>x/U)²/(2</a:t>
            </a:r>
            <a:r>
              <a:rPr lang="el-GR" sz="2400" smtClean="0"/>
              <a:t>σ</a:t>
            </a:r>
            <a:r>
              <a:rPr lang="el-GR" sz="2400" baseline="-25000" smtClean="0">
                <a:latin typeface="Times New Roman" pitchFamily="18" charset="0"/>
                <a:cs typeface="Times New Roman" pitchFamily="18" charset="0"/>
              </a:rPr>
              <a:t>τ</a:t>
            </a:r>
            <a:r>
              <a:rPr lang="el-GR" sz="2400" smtClean="0"/>
              <a:t>²)].</a:t>
            </a:r>
            <a:endParaRPr lang="it-IT" sz="2400" smtClean="0"/>
          </a:p>
          <a:p>
            <a:r>
              <a:rPr lang="it-IT" sz="2400" smtClean="0"/>
              <a:t>The first order variance is given for a stationary velocity field by</a:t>
            </a:r>
          </a:p>
          <a:p>
            <a:endParaRPr lang="it-IT" sz="2400" smtClean="0"/>
          </a:p>
          <a:p>
            <a:endParaRPr lang="it-IT" sz="2400" smtClean="0"/>
          </a:p>
          <a:p>
            <a:endParaRPr lang="it-IT" sz="2400" smtClean="0"/>
          </a:p>
          <a:p>
            <a:endParaRPr lang="it-IT" sz="2400" smtClean="0"/>
          </a:p>
          <a:p>
            <a:endParaRPr lang="it-IT" sz="2400" smtClean="0"/>
          </a:p>
          <a:p>
            <a:endParaRPr lang="it-IT" sz="2400" smtClean="0"/>
          </a:p>
          <a:p>
            <a:r>
              <a:rPr lang="el-GR" sz="2400" smtClean="0"/>
              <a:t>σ</a:t>
            </a:r>
            <a:r>
              <a:rPr lang="el-GR" sz="2400" baseline="-25000" smtClean="0">
                <a:latin typeface="Times New Roman" pitchFamily="18" charset="0"/>
                <a:cs typeface="Times New Roman" pitchFamily="18" charset="0"/>
              </a:rPr>
              <a:t>τ</a:t>
            </a:r>
            <a:r>
              <a:rPr lang="el-GR" sz="2400" smtClean="0"/>
              <a:t>²(</a:t>
            </a:r>
            <a:r>
              <a:rPr lang="it-IT" sz="2400" smtClean="0"/>
              <a:t>x) grows from zero like </a:t>
            </a:r>
            <a:r>
              <a:rPr lang="el-GR" sz="2400" smtClean="0"/>
              <a:t>σ</a:t>
            </a:r>
            <a:r>
              <a:rPr lang="it-IT" sz="2400" baseline="-25000" smtClean="0"/>
              <a:t>u</a:t>
            </a:r>
            <a:r>
              <a:rPr lang="it-IT" sz="2400" smtClean="0"/>
              <a:t>²x²/U⁴ for x/I</a:t>
            </a:r>
            <a:r>
              <a:rPr lang="it-IT" sz="2400" baseline="-25000" smtClean="0"/>
              <a:t>h</a:t>
            </a:r>
            <a:r>
              <a:rPr lang="it-IT" sz="2400" smtClean="0"/>
              <a:t>&lt;&lt;1 and tends asymptotically to the constant value </a:t>
            </a:r>
            <a:r>
              <a:rPr lang="el-GR" sz="2400" smtClean="0"/>
              <a:t>σ</a:t>
            </a:r>
            <a:r>
              <a:rPr lang="el-GR" sz="2400" baseline="-25000" smtClean="0">
                <a:latin typeface="Times New Roman" pitchFamily="18" charset="0"/>
                <a:cs typeface="Times New Roman" pitchFamily="18" charset="0"/>
              </a:rPr>
              <a:t>τ</a:t>
            </a:r>
            <a:r>
              <a:rPr lang="el-GR" sz="2400" smtClean="0"/>
              <a:t>²→2σ</a:t>
            </a:r>
            <a:r>
              <a:rPr lang="it-IT" sz="2400" baseline="-25000" smtClean="0"/>
              <a:t>u</a:t>
            </a:r>
            <a:r>
              <a:rPr lang="it-IT" sz="2400" smtClean="0"/>
              <a:t>²I</a:t>
            </a:r>
            <a:r>
              <a:rPr lang="it-IT" sz="2400" baseline="-25000" smtClean="0"/>
              <a:t>u</a:t>
            </a:r>
            <a:r>
              <a:rPr lang="it-IT" sz="2400" smtClean="0"/>
              <a:t>x/U⁴ for x/I</a:t>
            </a:r>
            <a:r>
              <a:rPr lang="it-IT" sz="2400" baseline="-25000" smtClean="0"/>
              <a:t>h</a:t>
            </a:r>
            <a:r>
              <a:rPr lang="it-IT" sz="2400" smtClean="0"/>
              <a:t>&gt;1.</a:t>
            </a:r>
          </a:p>
        </p:txBody>
      </p:sp>
      <p:pic>
        <p:nvPicPr>
          <p:cNvPr id="63491" name="Picture 2"/>
          <p:cNvPicPr>
            <a:picLocks noChangeAspect="1" noChangeArrowheads="1"/>
          </p:cNvPicPr>
          <p:nvPr/>
        </p:nvPicPr>
        <p:blipFill>
          <a:blip r:embed="rId2"/>
          <a:srcRect/>
          <a:stretch>
            <a:fillRect/>
          </a:stretch>
        </p:blipFill>
        <p:spPr bwMode="auto">
          <a:xfrm>
            <a:off x="1187450" y="3068638"/>
            <a:ext cx="6769100" cy="241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noGrp="1"/>
          </p:cNvSpPr>
          <p:nvPr>
            <p:ph type="title"/>
          </p:nvPr>
        </p:nvSpPr>
        <p:spPr/>
        <p:txBody>
          <a:bodyPr/>
          <a:lstStyle/>
          <a:p>
            <a:r>
              <a:rPr lang="it-IT" smtClean="0"/>
              <a:t>Transport equation</a:t>
            </a:r>
          </a:p>
        </p:txBody>
      </p:sp>
      <p:sp>
        <p:nvSpPr>
          <p:cNvPr id="64514" name="Segnaposto contenuto 2"/>
          <p:cNvSpPr>
            <a:spLocks noGrp="1"/>
          </p:cNvSpPr>
          <p:nvPr>
            <p:ph idx="1"/>
          </p:nvPr>
        </p:nvSpPr>
        <p:spPr/>
        <p:txBody>
          <a:bodyPr/>
          <a:lstStyle/>
          <a:p>
            <a:r>
              <a:rPr lang="en-US" smtClean="0"/>
              <a:t>The mean concentration in transport of Gaussian travel time or trajectories distributions satisfies the ADE </a:t>
            </a:r>
          </a:p>
          <a:p>
            <a:endParaRPr lang="en-US" smtClean="0"/>
          </a:p>
          <a:p>
            <a:endParaRPr lang="en-US" smtClean="0"/>
          </a:p>
          <a:p>
            <a:pPr>
              <a:buFont typeface="Wingdings" pitchFamily="2" charset="2"/>
              <a:buNone/>
            </a:pPr>
            <a:endParaRPr lang="it-IT" smtClean="0"/>
          </a:p>
          <a:p>
            <a:pPr>
              <a:buFont typeface="Wingdings" pitchFamily="2" charset="2"/>
              <a:buNone/>
            </a:pPr>
            <a:r>
              <a:rPr lang="it-IT" smtClean="0"/>
              <a:t>	where </a:t>
            </a:r>
            <a:r>
              <a:rPr lang="el-GR" smtClean="0"/>
              <a:t>α</a:t>
            </a:r>
            <a:r>
              <a:rPr lang="it-IT" baseline="-25000" smtClean="0"/>
              <a:t>L</a:t>
            </a:r>
            <a:r>
              <a:rPr lang="it-IT" smtClean="0"/>
              <a:t> is the macrodispersivity, characterizing spreading of solute due to heterogeneity </a:t>
            </a:r>
            <a:r>
              <a:rPr lang="el-GR" smtClean="0"/>
              <a:t>α</a:t>
            </a:r>
            <a:r>
              <a:rPr lang="it-IT" baseline="-25000" smtClean="0"/>
              <a:t>L</a:t>
            </a:r>
            <a:r>
              <a:rPr lang="it-IT" smtClean="0"/>
              <a:t>(x)→</a:t>
            </a:r>
            <a:r>
              <a:rPr lang="el-GR" smtClean="0"/>
              <a:t>σ</a:t>
            </a:r>
            <a:r>
              <a:rPr lang="el-GR" baseline="-25000" smtClean="0">
                <a:latin typeface="Times New Roman" pitchFamily="18" charset="0"/>
                <a:cs typeface="Times New Roman" pitchFamily="18" charset="0"/>
              </a:rPr>
              <a:t>τ</a:t>
            </a:r>
            <a:r>
              <a:rPr lang="el-GR" smtClean="0"/>
              <a:t>²/(2</a:t>
            </a:r>
            <a:r>
              <a:rPr lang="it-IT" smtClean="0"/>
              <a:t>U²x)=</a:t>
            </a:r>
            <a:r>
              <a:rPr lang="el-GR" smtClean="0"/>
              <a:t>σ</a:t>
            </a:r>
            <a:r>
              <a:rPr lang="it-IT" baseline="-25000" smtClean="0"/>
              <a:t>u</a:t>
            </a:r>
            <a:r>
              <a:rPr lang="it-IT" smtClean="0"/>
              <a:t>²I</a:t>
            </a:r>
            <a:r>
              <a:rPr lang="it-IT" baseline="-25000" smtClean="0"/>
              <a:t>u</a:t>
            </a:r>
            <a:r>
              <a:rPr lang="it-IT" smtClean="0"/>
              <a:t>/U² for x/I</a:t>
            </a:r>
            <a:r>
              <a:rPr lang="it-IT" baseline="-25000" smtClean="0"/>
              <a:t>h</a:t>
            </a:r>
            <a:r>
              <a:rPr lang="it-IT" smtClean="0"/>
              <a:t>&gt;1.</a:t>
            </a:r>
          </a:p>
        </p:txBody>
      </p:sp>
      <p:pic>
        <p:nvPicPr>
          <p:cNvPr id="64515" name="Picture 2"/>
          <p:cNvPicPr>
            <a:picLocks noChangeAspect="1" noChangeArrowheads="1"/>
          </p:cNvPicPr>
          <p:nvPr/>
        </p:nvPicPr>
        <p:blipFill>
          <a:blip r:embed="rId2"/>
          <a:srcRect/>
          <a:stretch>
            <a:fillRect/>
          </a:stretch>
        </p:blipFill>
        <p:spPr bwMode="auto">
          <a:xfrm>
            <a:off x="1908175" y="2997200"/>
            <a:ext cx="516255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p:txBody>
          <a:bodyPr/>
          <a:lstStyle/>
          <a:p>
            <a:r>
              <a:rPr lang="it-IT" smtClean="0"/>
              <a:t>Longitudinal macrodispersivity</a:t>
            </a:r>
          </a:p>
        </p:txBody>
      </p:sp>
      <p:sp>
        <p:nvSpPr>
          <p:cNvPr id="65538" name="Segnaposto contenuto 2"/>
          <p:cNvSpPr>
            <a:spLocks noGrp="1"/>
          </p:cNvSpPr>
          <p:nvPr>
            <p:ph idx="1"/>
          </p:nvPr>
        </p:nvSpPr>
        <p:spPr/>
        <p:txBody>
          <a:bodyPr/>
          <a:lstStyle/>
          <a:p>
            <a:r>
              <a:rPr lang="en-US" smtClean="0"/>
              <a:t>Below the graphs displaying the dependence of </a:t>
            </a:r>
            <a:r>
              <a:rPr lang="el-GR" smtClean="0"/>
              <a:t>α</a:t>
            </a:r>
            <a:r>
              <a:rPr lang="it-IT" baseline="-25000" smtClean="0"/>
              <a:t>L</a:t>
            </a:r>
            <a:r>
              <a:rPr lang="en-US" smtClean="0"/>
              <a:t>=</a:t>
            </a:r>
            <a:r>
              <a:rPr lang="el-GR" smtClean="0"/>
              <a:t> σ</a:t>
            </a:r>
            <a:r>
              <a:rPr lang="el-GR" baseline="-25000" smtClean="0">
                <a:latin typeface="Times New Roman" pitchFamily="18" charset="0"/>
                <a:cs typeface="Times New Roman" pitchFamily="18" charset="0"/>
              </a:rPr>
              <a:t>τ</a:t>
            </a:r>
            <a:r>
              <a:rPr lang="el-GR" smtClean="0"/>
              <a:t>² </a:t>
            </a:r>
            <a:r>
              <a:rPr lang="en-US" smtClean="0"/>
              <a:t>/(2U²x) on x for formations of axisymmetric anisotropy of a few f=I</a:t>
            </a:r>
            <a:r>
              <a:rPr lang="en-US" baseline="-25000" smtClean="0"/>
              <a:t>v</a:t>
            </a:r>
            <a:r>
              <a:rPr lang="en-US" smtClean="0"/>
              <a:t>/I</a:t>
            </a:r>
            <a:r>
              <a:rPr lang="en-US" baseline="-25000" smtClean="0"/>
              <a:t>h</a:t>
            </a:r>
            <a:endParaRPr lang="it-IT" smtClean="0">
              <a:solidFill>
                <a:srgbClr val="FF0000"/>
              </a:solidFill>
            </a:endParaRPr>
          </a:p>
        </p:txBody>
      </p:sp>
      <p:pic>
        <p:nvPicPr>
          <p:cNvPr id="65539" name="Picture 2"/>
          <p:cNvPicPr>
            <a:picLocks noChangeAspect="1" noChangeArrowheads="1"/>
          </p:cNvPicPr>
          <p:nvPr/>
        </p:nvPicPr>
        <p:blipFill>
          <a:blip r:embed="rId2"/>
          <a:srcRect/>
          <a:stretch>
            <a:fillRect/>
          </a:stretch>
        </p:blipFill>
        <p:spPr bwMode="auto">
          <a:xfrm>
            <a:off x="1116013" y="2924175"/>
            <a:ext cx="644207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p:txBody>
          <a:bodyPr/>
          <a:lstStyle/>
          <a:p>
            <a:r>
              <a:rPr lang="it-IT" smtClean="0"/>
              <a:t>Longitudinal macrodispersivity (cont.)</a:t>
            </a:r>
          </a:p>
        </p:txBody>
      </p:sp>
      <p:sp>
        <p:nvSpPr>
          <p:cNvPr id="66562" name="Segnaposto contenuto 2"/>
          <p:cNvSpPr>
            <a:spLocks noGrp="1"/>
          </p:cNvSpPr>
          <p:nvPr>
            <p:ph idx="1"/>
          </p:nvPr>
        </p:nvSpPr>
        <p:spPr/>
        <p:txBody>
          <a:bodyPr/>
          <a:lstStyle/>
          <a:p>
            <a:r>
              <a:rPr lang="en-US" sz="2400" smtClean="0"/>
              <a:t>It is seen that  longitudinal macrodispersivity reaches the asymptotic constant value after a "setting" distance x/I</a:t>
            </a:r>
            <a:r>
              <a:rPr lang="en-US" sz="2400" baseline="-25000" smtClean="0"/>
              <a:t>h</a:t>
            </a:r>
            <a:r>
              <a:rPr lang="en-US" sz="2400" smtClean="0"/>
              <a:t>~10. The asymptotic value does not depend on anisotropy and from the solution of the flow problem it is given by</a:t>
            </a:r>
          </a:p>
          <a:p>
            <a:endParaRPr lang="en-US" sz="2400" smtClean="0"/>
          </a:p>
          <a:p>
            <a:endParaRPr lang="en-US" sz="2400" smtClean="0"/>
          </a:p>
          <a:p>
            <a:endParaRPr lang="en-US" sz="2400" smtClean="0"/>
          </a:p>
          <a:p>
            <a:r>
              <a:rPr lang="en-US" sz="2400" smtClean="0"/>
              <a:t>For common values of σ</a:t>
            </a:r>
            <a:r>
              <a:rPr lang="en-US" sz="2400" baseline="-25000" smtClean="0"/>
              <a:t>Y</a:t>
            </a:r>
            <a:r>
              <a:rPr lang="en-US" sz="2400" smtClean="0"/>
              <a:t>² and I</a:t>
            </a:r>
            <a:r>
              <a:rPr lang="en-US" sz="2400" baseline="-25000" smtClean="0"/>
              <a:t>h</a:t>
            </a:r>
            <a:r>
              <a:rPr lang="en-US" sz="2400" smtClean="0"/>
              <a:t>, α</a:t>
            </a:r>
            <a:r>
              <a:rPr lang="en-US" sz="2400" baseline="-25000" smtClean="0"/>
              <a:t>L</a:t>
            </a:r>
            <a:r>
              <a:rPr lang="en-US" sz="2400" smtClean="0"/>
              <a:t>&gt;&gt;α</a:t>
            </a:r>
            <a:r>
              <a:rPr lang="en-US" sz="2400" baseline="-25000" smtClean="0"/>
              <a:t>d,L</a:t>
            </a:r>
            <a:r>
              <a:rPr lang="en-US" sz="2400" smtClean="0"/>
              <a:t>. For example for the Borden Site aquifer, </a:t>
            </a:r>
            <a:r>
              <a:rPr lang="el-GR" sz="2400" smtClean="0"/>
              <a:t>σ</a:t>
            </a:r>
            <a:r>
              <a:rPr lang="it-IT" sz="2400" baseline="-25000" smtClean="0"/>
              <a:t>Y</a:t>
            </a:r>
            <a:r>
              <a:rPr lang="it-IT" sz="2400" smtClean="0"/>
              <a:t>²=0.38, I</a:t>
            </a:r>
            <a:r>
              <a:rPr lang="it-IT" sz="2400" baseline="-25000" smtClean="0"/>
              <a:t>h</a:t>
            </a:r>
            <a:r>
              <a:rPr lang="it-IT" sz="2400" smtClean="0"/>
              <a:t>=2.8m, </a:t>
            </a:r>
            <a:r>
              <a:rPr lang="en-US" sz="2400" smtClean="0"/>
              <a:t>α</a:t>
            </a:r>
            <a:r>
              <a:rPr lang="en-US" sz="2400" baseline="-25000" smtClean="0"/>
              <a:t>L</a:t>
            </a:r>
            <a:r>
              <a:rPr lang="en-US" sz="2400" smtClean="0"/>
              <a:t>=0.36 m whereas α</a:t>
            </a:r>
            <a:r>
              <a:rPr lang="en-US" sz="2400" baseline="-25000" smtClean="0"/>
              <a:t>d,L</a:t>
            </a:r>
            <a:r>
              <a:rPr lang="it-IT" sz="2400" smtClean="0">
                <a:sym typeface="Symbol" pitchFamily="18" charset="2"/>
              </a:rPr>
              <a:t></a:t>
            </a:r>
            <a:r>
              <a:rPr lang="it-IT" sz="2400" smtClean="0"/>
              <a:t>0.001 m</a:t>
            </a:r>
          </a:p>
        </p:txBody>
      </p:sp>
      <p:pic>
        <p:nvPicPr>
          <p:cNvPr id="66563" name="Picture 2"/>
          <p:cNvPicPr>
            <a:picLocks noChangeAspect="1" noChangeArrowheads="1"/>
          </p:cNvPicPr>
          <p:nvPr/>
        </p:nvPicPr>
        <p:blipFill>
          <a:blip r:embed="rId2"/>
          <a:srcRect/>
          <a:stretch>
            <a:fillRect/>
          </a:stretch>
        </p:blipFill>
        <p:spPr bwMode="auto">
          <a:xfrm>
            <a:off x="2484438" y="3500438"/>
            <a:ext cx="374332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olo 1"/>
          <p:cNvSpPr>
            <a:spLocks noGrp="1"/>
          </p:cNvSpPr>
          <p:nvPr>
            <p:ph type="title"/>
          </p:nvPr>
        </p:nvSpPr>
        <p:spPr/>
        <p:txBody>
          <a:bodyPr/>
          <a:lstStyle/>
          <a:p>
            <a:r>
              <a:rPr lang="it-IT" smtClean="0"/>
              <a:t>Longitudinal macrodispersivity (cont.)</a:t>
            </a:r>
          </a:p>
        </p:txBody>
      </p:sp>
      <p:sp>
        <p:nvSpPr>
          <p:cNvPr id="67586" name="Segnaposto contenuto 2"/>
          <p:cNvSpPr>
            <a:spLocks noGrp="1"/>
          </p:cNvSpPr>
          <p:nvPr>
            <p:ph idx="1"/>
          </p:nvPr>
        </p:nvSpPr>
        <p:spPr/>
        <p:txBody>
          <a:bodyPr/>
          <a:lstStyle/>
          <a:p>
            <a:r>
              <a:rPr lang="en-US" smtClean="0"/>
              <a:t>Numerical simulations and field tests have showed that the first order approximation is quite accurate for σ</a:t>
            </a:r>
            <a:r>
              <a:rPr lang="en-US" baseline="-25000" smtClean="0"/>
              <a:t>Y</a:t>
            </a:r>
            <a:r>
              <a:rPr lang="en-US" smtClean="0"/>
              <a:t>²≤1, making it useful for many aquifers of weak heterogeneity.</a:t>
            </a:r>
            <a:endParaRPr lang="it-IT" smtClean="0"/>
          </a:p>
          <a:p>
            <a:endParaRPr lang="it-IT"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
          <p:cNvSpPr>
            <a:spLocks noGrp="1" noChangeArrowheads="1"/>
          </p:cNvSpPr>
          <p:nvPr>
            <p:ph type="body" idx="1"/>
          </p:nvPr>
        </p:nvSpPr>
        <p:spPr>
          <a:xfrm>
            <a:off x="468313" y="2420938"/>
            <a:ext cx="8229600" cy="3886200"/>
          </a:xfrm>
        </p:spPr>
        <p:txBody>
          <a:bodyPr/>
          <a:lstStyle/>
          <a:p>
            <a:pPr eaLnBrk="1" hangingPunct="1">
              <a:spcAft>
                <a:spcPct val="35000"/>
              </a:spcAft>
            </a:pPr>
            <a:r>
              <a:rPr lang="it-IT" smtClean="0"/>
              <a:t>Large dispersivities (scale effect?)</a:t>
            </a:r>
          </a:p>
          <a:p>
            <a:pPr eaLnBrk="1" hangingPunct="1">
              <a:spcAft>
                <a:spcPct val="35000"/>
              </a:spcAft>
            </a:pPr>
            <a:r>
              <a:rPr lang="it-IT" smtClean="0"/>
              <a:t>Large “setting times”, non-Fickian stage (non-Fickian transport?)</a:t>
            </a:r>
          </a:p>
          <a:p>
            <a:pPr eaLnBrk="1" hangingPunct="1">
              <a:spcAft>
                <a:spcPct val="35000"/>
              </a:spcAft>
            </a:pPr>
            <a:r>
              <a:rPr lang="it-IT" smtClean="0"/>
              <a:t>Non-Gaussian breakthrough curve (ADE solution / Gaussian model not appropriate?)</a:t>
            </a:r>
          </a:p>
          <a:p>
            <a:pPr eaLnBrk="1" hangingPunct="1">
              <a:spcAft>
                <a:spcPct val="35000"/>
              </a:spcAft>
            </a:pPr>
            <a:r>
              <a:rPr lang="it-IT" smtClean="0"/>
              <a:t>Anomalous transport? </a:t>
            </a:r>
          </a:p>
        </p:txBody>
      </p:sp>
      <p:sp>
        <p:nvSpPr>
          <p:cNvPr id="68610" name="Rectangle 9"/>
          <p:cNvSpPr>
            <a:spLocks noGrp="1" noChangeArrowheads="1"/>
          </p:cNvSpPr>
          <p:nvPr>
            <p:ph type="title"/>
          </p:nvPr>
        </p:nvSpPr>
        <p:spPr>
          <a:xfrm>
            <a:off x="468313" y="404813"/>
            <a:ext cx="8229600" cy="1371600"/>
          </a:xfrm>
        </p:spPr>
        <p:txBody>
          <a:bodyPr/>
          <a:lstStyle/>
          <a:p>
            <a:pPr eaLnBrk="1" hangingPunct="1"/>
            <a:r>
              <a:rPr lang="it-IT" smtClean="0"/>
              <a:t>Transport in strongly heterogeneous formations: A few unresolved issues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457200"/>
            <a:ext cx="8362950" cy="884238"/>
          </a:xfrm>
        </p:spPr>
        <p:txBody>
          <a:bodyPr/>
          <a:lstStyle/>
          <a:p>
            <a:pPr eaLnBrk="1" hangingPunct="1"/>
            <a:r>
              <a:rPr lang="it-IT" smtClean="0"/>
              <a:t>Novel Lagrangian, travel-time based approach to solute transport</a:t>
            </a:r>
          </a:p>
        </p:txBody>
      </p:sp>
      <p:sp>
        <p:nvSpPr>
          <p:cNvPr id="70658" name="Rectangle 3"/>
          <p:cNvSpPr>
            <a:spLocks noGrp="1" noChangeArrowheads="1"/>
          </p:cNvSpPr>
          <p:nvPr>
            <p:ph type="body" idx="1"/>
          </p:nvPr>
        </p:nvSpPr>
        <p:spPr>
          <a:xfrm>
            <a:off x="468313" y="1844675"/>
            <a:ext cx="8229600" cy="4679950"/>
          </a:xfrm>
        </p:spPr>
        <p:txBody>
          <a:bodyPr/>
          <a:lstStyle/>
          <a:p>
            <a:pPr eaLnBrk="1" hangingPunct="1">
              <a:buFont typeface="Wingdings" pitchFamily="2" charset="2"/>
              <a:buNone/>
            </a:pPr>
            <a:r>
              <a:rPr lang="it-IT" i="1" smtClean="0"/>
              <a:t>Motivations</a:t>
            </a:r>
            <a:r>
              <a:rPr lang="it-IT" smtClean="0"/>
              <a:t>:</a:t>
            </a:r>
          </a:p>
          <a:p>
            <a:pPr eaLnBrk="1" hangingPunct="1">
              <a:buFont typeface="Wingdings" pitchFamily="2" charset="2"/>
              <a:buNone/>
            </a:pPr>
            <a:endParaRPr lang="it-IT" smtClean="0"/>
          </a:p>
          <a:p>
            <a:pPr eaLnBrk="1" hangingPunct="1"/>
            <a:r>
              <a:rPr lang="it-IT" smtClean="0"/>
              <a:t>Overcome the limitations of the weak-heterogeneity assumption</a:t>
            </a:r>
          </a:p>
          <a:p>
            <a:pPr eaLnBrk="1" hangingPunct="1"/>
            <a:r>
              <a:rPr lang="it-IT" smtClean="0"/>
              <a:t>Make use of detailed numerical simulations as a “virtual” laboratory for understanding processes</a:t>
            </a:r>
          </a:p>
          <a:p>
            <a:pPr eaLnBrk="1" hangingPunct="1"/>
            <a:r>
              <a:rPr lang="it-IT" smtClean="0"/>
              <a:t>Develop a simplified analytical framework</a:t>
            </a:r>
          </a:p>
          <a:p>
            <a:pPr lvl="1" eaLnBrk="1" hangingPunct="1"/>
            <a:r>
              <a:rPr lang="it-IT" smtClean="0"/>
              <a:t>simplified, closed form results;</a:t>
            </a:r>
          </a:p>
          <a:p>
            <a:pPr lvl="1" eaLnBrk="1" hangingPunct="1"/>
            <a:r>
              <a:rPr lang="it-IT" smtClean="0"/>
              <a:t>insight into main transport mechanisms</a:t>
            </a:r>
          </a:p>
          <a:p>
            <a:pPr eaLnBrk="1" hangingPunct="1"/>
            <a:endParaRPr lang="it-IT"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539750" y="476250"/>
            <a:ext cx="8466138" cy="788988"/>
          </a:xfrm>
          <a:prstGeom prst="rect">
            <a:avLst/>
          </a:prstGeom>
          <a:noFill/>
          <a:ln w="9525">
            <a:noFill/>
            <a:miter lim="800000"/>
            <a:headEnd/>
            <a:tailEnd/>
          </a:ln>
        </p:spPr>
        <p:txBody>
          <a:bodyPr/>
          <a:lstStyle/>
          <a:p>
            <a:r>
              <a:rPr lang="en-US" sz="3400"/>
              <a:t>Analysis of transport by </a:t>
            </a:r>
          </a:p>
          <a:p>
            <a:r>
              <a:rPr lang="en-US" sz="3400"/>
              <a:t>Breakthrough Curves (BTC)</a:t>
            </a:r>
          </a:p>
        </p:txBody>
      </p:sp>
      <p:pic>
        <p:nvPicPr>
          <p:cNvPr id="71682" name="Picture 3"/>
          <p:cNvPicPr>
            <a:picLocks noGrp="1" noChangeAspect="1" noChangeArrowheads="1"/>
          </p:cNvPicPr>
          <p:nvPr>
            <p:ph sz="half" idx="2"/>
          </p:nvPr>
        </p:nvPicPr>
        <p:blipFill>
          <a:blip r:embed="rId2"/>
          <a:srcRect/>
          <a:stretch>
            <a:fillRect/>
          </a:stretch>
        </p:blipFill>
        <p:spPr>
          <a:xfrm>
            <a:off x="4572000" y="1773238"/>
            <a:ext cx="4572000" cy="4168775"/>
          </a:xfrm>
        </p:spPr>
      </p:pic>
      <p:sp>
        <p:nvSpPr>
          <p:cNvPr id="71683" name="Text Box 4"/>
          <p:cNvSpPr txBox="1">
            <a:spLocks noChangeArrowheads="1"/>
          </p:cNvSpPr>
          <p:nvPr/>
        </p:nvSpPr>
        <p:spPr bwMode="auto">
          <a:xfrm>
            <a:off x="323850" y="1773238"/>
            <a:ext cx="4103688" cy="2976562"/>
          </a:xfrm>
          <a:prstGeom prst="rect">
            <a:avLst/>
          </a:prstGeom>
          <a:noFill/>
          <a:ln w="12700">
            <a:noFill/>
            <a:miter lim="800000"/>
            <a:headEnd/>
            <a:tailEnd/>
          </a:ln>
        </p:spPr>
        <p:txBody>
          <a:bodyPr>
            <a:spAutoFit/>
          </a:bodyPr>
          <a:lstStyle/>
          <a:p>
            <a:pPr>
              <a:spcBef>
                <a:spcPct val="20000"/>
              </a:spcBef>
              <a:buClr>
                <a:schemeClr val="accent1"/>
              </a:buClr>
              <a:buSzPct val="65000"/>
              <a:buFont typeface="Wingdings" pitchFamily="2" charset="2"/>
              <a:buChar char="§"/>
            </a:pPr>
            <a:r>
              <a:rPr lang="en-US" sz="2400"/>
              <a:t>Better insight into physical processes, more complete information</a:t>
            </a:r>
          </a:p>
          <a:p>
            <a:pPr>
              <a:spcBef>
                <a:spcPct val="20000"/>
              </a:spcBef>
              <a:buClr>
                <a:schemeClr val="accent1"/>
              </a:buClr>
              <a:buSzPct val="65000"/>
              <a:buFont typeface="Wingdings" pitchFamily="2" charset="2"/>
              <a:buChar char="§"/>
            </a:pPr>
            <a:r>
              <a:rPr lang="en-US" sz="2400"/>
              <a:t>Link with travel time pdf</a:t>
            </a:r>
          </a:p>
          <a:p>
            <a:pPr>
              <a:spcBef>
                <a:spcPct val="20000"/>
              </a:spcBef>
              <a:buClr>
                <a:schemeClr val="accent1"/>
              </a:buClr>
              <a:buSzPct val="65000"/>
              <a:buFont typeface="Wingdings" pitchFamily="2" charset="2"/>
              <a:buChar char="§"/>
            </a:pPr>
            <a:r>
              <a:rPr lang="en-US" sz="2400"/>
              <a:t>Dispersivity analysis not much reliable (or significant)</a:t>
            </a:r>
          </a:p>
          <a:p>
            <a:pPr>
              <a:spcBef>
                <a:spcPct val="50000"/>
              </a:spcBef>
              <a:buFontTx/>
              <a:buChar char="•"/>
            </a:pPr>
            <a:endParaRPr lang="en-US" sz="2400"/>
          </a:p>
        </p:txBody>
      </p:sp>
      <p:pic>
        <p:nvPicPr>
          <p:cNvPr id="71684" name="Picture 7"/>
          <p:cNvPicPr>
            <a:picLocks noChangeAspect="1" noChangeArrowheads="1"/>
          </p:cNvPicPr>
          <p:nvPr/>
        </p:nvPicPr>
        <p:blipFill>
          <a:blip r:embed="rId3"/>
          <a:srcRect/>
          <a:stretch>
            <a:fillRect/>
          </a:stretch>
        </p:blipFill>
        <p:spPr bwMode="auto">
          <a:xfrm>
            <a:off x="2195513" y="4078288"/>
            <a:ext cx="3581400" cy="277971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lstStyle/>
          <a:p>
            <a:r>
              <a:rPr lang="it-IT" smtClean="0"/>
              <a:t>Macroscopic scale</a:t>
            </a:r>
          </a:p>
        </p:txBody>
      </p:sp>
      <p:sp>
        <p:nvSpPr>
          <p:cNvPr id="24578" name="Segnaposto contenuto 2"/>
          <p:cNvSpPr>
            <a:spLocks noGrp="1"/>
          </p:cNvSpPr>
          <p:nvPr>
            <p:ph idx="1"/>
          </p:nvPr>
        </p:nvSpPr>
        <p:spPr/>
        <p:txBody>
          <a:bodyPr/>
          <a:lstStyle/>
          <a:p>
            <a:r>
              <a:rPr lang="en-US" smtClean="0"/>
              <a:t>Macroscopic variables constitute continuous space fields: the porous medium is replaced by a continuum.</a:t>
            </a:r>
          </a:p>
          <a:p>
            <a:r>
              <a:rPr lang="en-US" smtClean="0"/>
              <a:t>Value of variable at a point x: average over a volume (area) of scale ℓ whose centroid is at x.</a:t>
            </a:r>
          </a:p>
          <a:p>
            <a:r>
              <a:rPr lang="en-US" smtClean="0"/>
              <a:t>Homogeneous medium: no change with x.</a:t>
            </a:r>
          </a:p>
          <a:p>
            <a:r>
              <a:rPr lang="en-US" smtClean="0"/>
              <a:t>Nonhomogeneous medium: slowly varying (scale &gt;&gt;ℓ).</a:t>
            </a:r>
          </a:p>
          <a:p>
            <a:endParaRPr lang="it-IT"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3400" smtClean="0"/>
              <a:t>Relation with travel time distribution</a:t>
            </a:r>
          </a:p>
        </p:txBody>
      </p:sp>
      <p:pic>
        <p:nvPicPr>
          <p:cNvPr id="2052" name="Picture 6"/>
          <p:cNvPicPr>
            <a:picLocks noChangeAspect="1" noChangeArrowheads="1"/>
          </p:cNvPicPr>
          <p:nvPr/>
        </p:nvPicPr>
        <p:blipFill>
          <a:blip r:embed="rId3"/>
          <a:srcRect/>
          <a:stretch>
            <a:fillRect/>
          </a:stretch>
        </p:blipFill>
        <p:spPr bwMode="auto">
          <a:xfrm>
            <a:off x="5940425" y="3933825"/>
            <a:ext cx="3203575" cy="2486025"/>
          </a:xfrm>
          <a:prstGeom prst="rect">
            <a:avLst/>
          </a:prstGeom>
          <a:noFill/>
          <a:ln w="12700">
            <a:noFill/>
            <a:miter lim="800000"/>
            <a:headEnd/>
            <a:tailEnd/>
          </a:ln>
        </p:spPr>
      </p:pic>
      <p:sp>
        <p:nvSpPr>
          <p:cNvPr id="2053" name="Text Box 12"/>
          <p:cNvSpPr txBox="1">
            <a:spLocks noChangeArrowheads="1"/>
          </p:cNvSpPr>
          <p:nvPr/>
        </p:nvSpPr>
        <p:spPr bwMode="auto">
          <a:xfrm>
            <a:off x="395288" y="1628775"/>
            <a:ext cx="7993062" cy="1679575"/>
          </a:xfrm>
          <a:prstGeom prst="rect">
            <a:avLst/>
          </a:prstGeom>
          <a:noFill/>
          <a:ln w="9525">
            <a:noFill/>
            <a:miter lim="800000"/>
            <a:headEnd/>
            <a:tailEnd/>
          </a:ln>
        </p:spPr>
        <p:txBody>
          <a:bodyPr>
            <a:spAutoFit/>
          </a:bodyPr>
          <a:lstStyle/>
          <a:p>
            <a:pPr marL="449263" indent="-449263">
              <a:spcBef>
                <a:spcPct val="50000"/>
              </a:spcBef>
              <a:buFont typeface="Wingdings" pitchFamily="2" charset="2"/>
              <a:buChar char="q"/>
            </a:pPr>
            <a:r>
              <a:rPr lang="it-IT"/>
              <a:t> </a:t>
            </a:r>
            <a:r>
              <a:rPr lang="it-IT" sz="2600"/>
              <a:t>For an ergodic plume, </a:t>
            </a:r>
            <a:r>
              <a:rPr lang="en-US" sz="2600"/>
              <a:t>µ tends to the probability density function (pdf) </a:t>
            </a:r>
            <a:r>
              <a:rPr lang="en-US" sz="2600" i="1"/>
              <a:t>f</a:t>
            </a:r>
            <a:r>
              <a:rPr lang="en-US" sz="2600"/>
              <a:t>(</a:t>
            </a:r>
            <a:r>
              <a:rPr lang="el-GR" sz="2600"/>
              <a:t>τ</a:t>
            </a:r>
            <a:r>
              <a:rPr lang="it-IT" sz="2600"/>
              <a:t>;</a:t>
            </a:r>
            <a:r>
              <a:rPr lang="it-IT" sz="2600" i="1"/>
              <a:t>x</a:t>
            </a:r>
            <a:r>
              <a:rPr lang="it-IT" sz="2600"/>
              <a:t>) of the travel time of a solute particle between the injection plane and the control plane</a:t>
            </a:r>
            <a:endParaRPr lang="el-GR" sz="2600"/>
          </a:p>
        </p:txBody>
      </p:sp>
      <p:sp>
        <p:nvSpPr>
          <p:cNvPr id="2054" name="Line 13"/>
          <p:cNvSpPr>
            <a:spLocks noChangeShapeType="1"/>
          </p:cNvSpPr>
          <p:nvPr/>
        </p:nvSpPr>
        <p:spPr bwMode="auto">
          <a:xfrm>
            <a:off x="611188" y="4005263"/>
            <a:ext cx="0" cy="2232025"/>
          </a:xfrm>
          <a:prstGeom prst="line">
            <a:avLst/>
          </a:prstGeom>
          <a:noFill/>
          <a:ln w="28575">
            <a:solidFill>
              <a:schemeClr val="tx1"/>
            </a:solidFill>
            <a:round/>
            <a:headEnd/>
            <a:tailEnd/>
          </a:ln>
        </p:spPr>
        <p:txBody>
          <a:bodyPr/>
          <a:lstStyle/>
          <a:p>
            <a:endParaRPr lang="de-DE"/>
          </a:p>
        </p:txBody>
      </p:sp>
      <p:sp>
        <p:nvSpPr>
          <p:cNvPr id="2055" name="Line 14"/>
          <p:cNvSpPr>
            <a:spLocks noChangeShapeType="1"/>
          </p:cNvSpPr>
          <p:nvPr/>
        </p:nvSpPr>
        <p:spPr bwMode="auto">
          <a:xfrm>
            <a:off x="5508625" y="4005263"/>
            <a:ext cx="0" cy="2232025"/>
          </a:xfrm>
          <a:prstGeom prst="line">
            <a:avLst/>
          </a:prstGeom>
          <a:noFill/>
          <a:ln w="28575">
            <a:solidFill>
              <a:schemeClr val="tx1"/>
            </a:solidFill>
            <a:round/>
            <a:headEnd/>
            <a:tailEnd/>
          </a:ln>
        </p:spPr>
        <p:txBody>
          <a:bodyPr/>
          <a:lstStyle/>
          <a:p>
            <a:endParaRPr lang="de-DE"/>
          </a:p>
        </p:txBody>
      </p:sp>
      <p:sp>
        <p:nvSpPr>
          <p:cNvPr id="2056" name="Text Box 15"/>
          <p:cNvSpPr txBox="1">
            <a:spLocks noChangeArrowheads="1"/>
          </p:cNvSpPr>
          <p:nvPr/>
        </p:nvSpPr>
        <p:spPr bwMode="auto">
          <a:xfrm>
            <a:off x="395288" y="3573463"/>
            <a:ext cx="936625" cy="396875"/>
          </a:xfrm>
          <a:prstGeom prst="rect">
            <a:avLst/>
          </a:prstGeom>
          <a:noFill/>
          <a:ln w="9525">
            <a:noFill/>
            <a:miter lim="800000"/>
            <a:headEnd/>
            <a:tailEnd/>
          </a:ln>
        </p:spPr>
        <p:txBody>
          <a:bodyPr>
            <a:spAutoFit/>
          </a:bodyPr>
          <a:lstStyle/>
          <a:p>
            <a:pPr>
              <a:spcBef>
                <a:spcPct val="50000"/>
              </a:spcBef>
            </a:pPr>
            <a:r>
              <a:rPr lang="it-IT" sz="2000"/>
              <a:t>IP</a:t>
            </a:r>
          </a:p>
        </p:txBody>
      </p:sp>
      <p:sp>
        <p:nvSpPr>
          <p:cNvPr id="2057" name="Text Box 16"/>
          <p:cNvSpPr txBox="1">
            <a:spLocks noChangeArrowheads="1"/>
          </p:cNvSpPr>
          <p:nvPr/>
        </p:nvSpPr>
        <p:spPr bwMode="auto">
          <a:xfrm>
            <a:off x="5219700" y="3500438"/>
            <a:ext cx="936625" cy="396875"/>
          </a:xfrm>
          <a:prstGeom prst="rect">
            <a:avLst/>
          </a:prstGeom>
          <a:noFill/>
          <a:ln w="9525">
            <a:noFill/>
            <a:miter lim="800000"/>
            <a:headEnd/>
            <a:tailEnd/>
          </a:ln>
        </p:spPr>
        <p:txBody>
          <a:bodyPr>
            <a:spAutoFit/>
          </a:bodyPr>
          <a:lstStyle/>
          <a:p>
            <a:pPr>
              <a:spcBef>
                <a:spcPct val="50000"/>
              </a:spcBef>
            </a:pPr>
            <a:r>
              <a:rPr lang="it-IT" sz="2000"/>
              <a:t>CP</a:t>
            </a:r>
          </a:p>
        </p:txBody>
      </p:sp>
      <p:sp>
        <p:nvSpPr>
          <p:cNvPr id="2058" name="Freeform 18"/>
          <p:cNvSpPr>
            <a:spLocks/>
          </p:cNvSpPr>
          <p:nvPr/>
        </p:nvSpPr>
        <p:spPr bwMode="auto">
          <a:xfrm>
            <a:off x="609600" y="4960938"/>
            <a:ext cx="4894263" cy="550862"/>
          </a:xfrm>
          <a:custGeom>
            <a:avLst/>
            <a:gdLst>
              <a:gd name="T0" fmla="*/ 0 w 3083"/>
              <a:gd name="T1" fmla="*/ 2147483647 h 347"/>
              <a:gd name="T2" fmla="*/ 2147483647 w 3083"/>
              <a:gd name="T3" fmla="*/ 2147483647 h 347"/>
              <a:gd name="T4" fmla="*/ 2147483647 w 3083"/>
              <a:gd name="T5" fmla="*/ 2147483647 h 347"/>
              <a:gd name="T6" fmla="*/ 2147483647 w 3083"/>
              <a:gd name="T7" fmla="*/ 2147483647 h 347"/>
              <a:gd name="T8" fmla="*/ 2147483647 w 3083"/>
              <a:gd name="T9" fmla="*/ 2147483647 h 347"/>
              <a:gd name="T10" fmla="*/ 2147483647 w 3083"/>
              <a:gd name="T11" fmla="*/ 2147483647 h 347"/>
              <a:gd name="T12" fmla="*/ 2147483647 w 3083"/>
              <a:gd name="T13" fmla="*/ 0 h 347"/>
              <a:gd name="T14" fmla="*/ 2147483647 w 3083"/>
              <a:gd name="T15" fmla="*/ 2147483647 h 347"/>
              <a:gd name="T16" fmla="*/ 2147483647 w 3083"/>
              <a:gd name="T17" fmla="*/ 2147483647 h 347"/>
              <a:gd name="T18" fmla="*/ 2147483647 w 3083"/>
              <a:gd name="T19" fmla="*/ 2147483647 h 347"/>
              <a:gd name="T20" fmla="*/ 2147483647 w 3083"/>
              <a:gd name="T21" fmla="*/ 2147483647 h 347"/>
              <a:gd name="T22" fmla="*/ 2147483647 w 3083"/>
              <a:gd name="T23" fmla="*/ 2147483647 h 347"/>
              <a:gd name="T24" fmla="*/ 2147483647 w 3083"/>
              <a:gd name="T25" fmla="*/ 2147483647 h 347"/>
              <a:gd name="T26" fmla="*/ 2147483647 w 3083"/>
              <a:gd name="T27" fmla="*/ 2147483647 h 347"/>
              <a:gd name="T28" fmla="*/ 2147483647 w 3083"/>
              <a:gd name="T29" fmla="*/ 2147483647 h 347"/>
              <a:gd name="T30" fmla="*/ 2147483647 w 3083"/>
              <a:gd name="T31" fmla="*/ 2147483647 h 347"/>
              <a:gd name="T32" fmla="*/ 2147483647 w 3083"/>
              <a:gd name="T33" fmla="*/ 2147483647 h 347"/>
              <a:gd name="T34" fmla="*/ 2147483647 w 3083"/>
              <a:gd name="T35" fmla="*/ 2147483647 h 347"/>
              <a:gd name="T36" fmla="*/ 2147483647 w 3083"/>
              <a:gd name="T37" fmla="*/ 2147483647 h 347"/>
              <a:gd name="T38" fmla="*/ 2147483647 w 3083"/>
              <a:gd name="T39" fmla="*/ 2147483647 h 347"/>
              <a:gd name="T40" fmla="*/ 2147483647 w 3083"/>
              <a:gd name="T41" fmla="*/ 2147483647 h 347"/>
              <a:gd name="T42" fmla="*/ 2147483647 w 3083"/>
              <a:gd name="T43" fmla="*/ 2147483647 h 347"/>
              <a:gd name="T44" fmla="*/ 2147483647 w 3083"/>
              <a:gd name="T45" fmla="*/ 2147483647 h 347"/>
              <a:gd name="T46" fmla="*/ 2147483647 w 3083"/>
              <a:gd name="T47" fmla="*/ 2147483647 h 347"/>
              <a:gd name="T48" fmla="*/ 2147483647 w 3083"/>
              <a:gd name="T49" fmla="*/ 2147483647 h 347"/>
              <a:gd name="T50" fmla="*/ 2147483647 w 3083"/>
              <a:gd name="T51" fmla="*/ 2147483647 h 347"/>
              <a:gd name="T52" fmla="*/ 2147483647 w 3083"/>
              <a:gd name="T53" fmla="*/ 2147483647 h 347"/>
              <a:gd name="T54" fmla="*/ 2147483647 w 3083"/>
              <a:gd name="T55" fmla="*/ 2147483647 h 347"/>
              <a:gd name="T56" fmla="*/ 2147483647 w 3083"/>
              <a:gd name="T57" fmla="*/ 2147483647 h 347"/>
              <a:gd name="T58" fmla="*/ 2147483647 w 3083"/>
              <a:gd name="T59" fmla="*/ 2147483647 h 347"/>
              <a:gd name="T60" fmla="*/ 2147483647 w 3083"/>
              <a:gd name="T61" fmla="*/ 2147483647 h 347"/>
              <a:gd name="T62" fmla="*/ 2147483647 w 3083"/>
              <a:gd name="T63" fmla="*/ 2147483647 h 347"/>
              <a:gd name="T64" fmla="*/ 2147483647 w 3083"/>
              <a:gd name="T65" fmla="*/ 2147483647 h 347"/>
              <a:gd name="T66" fmla="*/ 2147483647 w 3083"/>
              <a:gd name="T67" fmla="*/ 2147483647 h 347"/>
              <a:gd name="T68" fmla="*/ 2147483647 w 3083"/>
              <a:gd name="T69" fmla="*/ 2147483647 h 347"/>
              <a:gd name="T70" fmla="*/ 2147483647 w 3083"/>
              <a:gd name="T71" fmla="*/ 2147483647 h 347"/>
              <a:gd name="T72" fmla="*/ 2147483647 w 3083"/>
              <a:gd name="T73" fmla="*/ 2147483647 h 347"/>
              <a:gd name="T74" fmla="*/ 2147483647 w 3083"/>
              <a:gd name="T75" fmla="*/ 2147483647 h 347"/>
              <a:gd name="T76" fmla="*/ 2147483647 w 3083"/>
              <a:gd name="T77" fmla="*/ 2147483647 h 347"/>
              <a:gd name="T78" fmla="*/ 2147483647 w 3083"/>
              <a:gd name="T79" fmla="*/ 2147483647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3"/>
              <a:gd name="T121" fmla="*/ 0 h 347"/>
              <a:gd name="T122" fmla="*/ 3083 w 3083"/>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3" h="347">
                <a:moveTo>
                  <a:pt x="0" y="134"/>
                </a:moveTo>
                <a:cubicBezTo>
                  <a:pt x="39" y="119"/>
                  <a:pt x="82" y="116"/>
                  <a:pt x="123" y="112"/>
                </a:cubicBezTo>
                <a:cubicBezTo>
                  <a:pt x="176" y="99"/>
                  <a:pt x="151" y="105"/>
                  <a:pt x="197" y="96"/>
                </a:cubicBezTo>
                <a:cubicBezTo>
                  <a:pt x="250" y="104"/>
                  <a:pt x="294" y="118"/>
                  <a:pt x="347" y="123"/>
                </a:cubicBezTo>
                <a:cubicBezTo>
                  <a:pt x="368" y="121"/>
                  <a:pt x="390" y="121"/>
                  <a:pt x="411" y="118"/>
                </a:cubicBezTo>
                <a:cubicBezTo>
                  <a:pt x="433" y="115"/>
                  <a:pt x="435" y="99"/>
                  <a:pt x="459" y="91"/>
                </a:cubicBezTo>
                <a:cubicBezTo>
                  <a:pt x="516" y="73"/>
                  <a:pt x="557" y="21"/>
                  <a:pt x="613" y="0"/>
                </a:cubicBezTo>
                <a:cubicBezTo>
                  <a:pt x="668" y="10"/>
                  <a:pt x="710" y="43"/>
                  <a:pt x="757" y="70"/>
                </a:cubicBezTo>
                <a:cubicBezTo>
                  <a:pt x="768" y="76"/>
                  <a:pt x="777" y="87"/>
                  <a:pt x="789" y="91"/>
                </a:cubicBezTo>
                <a:cubicBezTo>
                  <a:pt x="811" y="98"/>
                  <a:pt x="831" y="112"/>
                  <a:pt x="853" y="118"/>
                </a:cubicBezTo>
                <a:cubicBezTo>
                  <a:pt x="897" y="129"/>
                  <a:pt x="942" y="135"/>
                  <a:pt x="987" y="139"/>
                </a:cubicBezTo>
                <a:cubicBezTo>
                  <a:pt x="1006" y="145"/>
                  <a:pt x="1028" y="140"/>
                  <a:pt x="1045" y="150"/>
                </a:cubicBezTo>
                <a:cubicBezTo>
                  <a:pt x="1058" y="158"/>
                  <a:pt x="1061" y="176"/>
                  <a:pt x="1072" y="187"/>
                </a:cubicBezTo>
                <a:cubicBezTo>
                  <a:pt x="1097" y="212"/>
                  <a:pt x="1120" y="225"/>
                  <a:pt x="1152" y="235"/>
                </a:cubicBezTo>
                <a:cubicBezTo>
                  <a:pt x="1198" y="266"/>
                  <a:pt x="1271" y="231"/>
                  <a:pt x="1323" y="219"/>
                </a:cubicBezTo>
                <a:cubicBezTo>
                  <a:pt x="1341" y="221"/>
                  <a:pt x="1359" y="220"/>
                  <a:pt x="1376" y="224"/>
                </a:cubicBezTo>
                <a:cubicBezTo>
                  <a:pt x="1407" y="231"/>
                  <a:pt x="1381" y="235"/>
                  <a:pt x="1397" y="251"/>
                </a:cubicBezTo>
                <a:cubicBezTo>
                  <a:pt x="1406" y="260"/>
                  <a:pt x="1418" y="265"/>
                  <a:pt x="1429" y="272"/>
                </a:cubicBezTo>
                <a:cubicBezTo>
                  <a:pt x="1444" y="282"/>
                  <a:pt x="1462" y="302"/>
                  <a:pt x="1477" y="310"/>
                </a:cubicBezTo>
                <a:cubicBezTo>
                  <a:pt x="1498" y="321"/>
                  <a:pt x="1524" y="318"/>
                  <a:pt x="1547" y="320"/>
                </a:cubicBezTo>
                <a:cubicBezTo>
                  <a:pt x="1575" y="328"/>
                  <a:pt x="1581" y="330"/>
                  <a:pt x="1616" y="336"/>
                </a:cubicBezTo>
                <a:cubicBezTo>
                  <a:pt x="1643" y="340"/>
                  <a:pt x="1696" y="347"/>
                  <a:pt x="1696" y="347"/>
                </a:cubicBezTo>
                <a:cubicBezTo>
                  <a:pt x="1805" y="334"/>
                  <a:pt x="1792" y="335"/>
                  <a:pt x="1963" y="331"/>
                </a:cubicBezTo>
                <a:cubicBezTo>
                  <a:pt x="1968" y="329"/>
                  <a:pt x="1973" y="327"/>
                  <a:pt x="1979" y="326"/>
                </a:cubicBezTo>
                <a:cubicBezTo>
                  <a:pt x="1998" y="323"/>
                  <a:pt x="2018" y="324"/>
                  <a:pt x="2037" y="320"/>
                </a:cubicBezTo>
                <a:cubicBezTo>
                  <a:pt x="2043" y="319"/>
                  <a:pt x="2047" y="313"/>
                  <a:pt x="2053" y="310"/>
                </a:cubicBezTo>
                <a:cubicBezTo>
                  <a:pt x="2092" y="291"/>
                  <a:pt x="2131" y="271"/>
                  <a:pt x="2171" y="256"/>
                </a:cubicBezTo>
                <a:cubicBezTo>
                  <a:pt x="2182" y="258"/>
                  <a:pt x="2194" y="256"/>
                  <a:pt x="2203" y="262"/>
                </a:cubicBezTo>
                <a:cubicBezTo>
                  <a:pt x="2224" y="277"/>
                  <a:pt x="2225" y="300"/>
                  <a:pt x="2256" y="320"/>
                </a:cubicBezTo>
                <a:cubicBezTo>
                  <a:pt x="2267" y="317"/>
                  <a:pt x="2277" y="313"/>
                  <a:pt x="2288" y="310"/>
                </a:cubicBezTo>
                <a:cubicBezTo>
                  <a:pt x="2295" y="308"/>
                  <a:pt x="2309" y="304"/>
                  <a:pt x="2309" y="304"/>
                </a:cubicBezTo>
                <a:cubicBezTo>
                  <a:pt x="2342" y="309"/>
                  <a:pt x="2358" y="313"/>
                  <a:pt x="2384" y="331"/>
                </a:cubicBezTo>
                <a:cubicBezTo>
                  <a:pt x="2406" y="324"/>
                  <a:pt x="2414" y="310"/>
                  <a:pt x="2437" y="304"/>
                </a:cubicBezTo>
                <a:cubicBezTo>
                  <a:pt x="2476" y="281"/>
                  <a:pt x="2517" y="264"/>
                  <a:pt x="2560" y="251"/>
                </a:cubicBezTo>
                <a:cubicBezTo>
                  <a:pt x="2578" y="239"/>
                  <a:pt x="2587" y="222"/>
                  <a:pt x="2603" y="208"/>
                </a:cubicBezTo>
                <a:cubicBezTo>
                  <a:pt x="2621" y="192"/>
                  <a:pt x="2675" y="163"/>
                  <a:pt x="2699" y="155"/>
                </a:cubicBezTo>
                <a:cubicBezTo>
                  <a:pt x="2718" y="141"/>
                  <a:pt x="2745" y="114"/>
                  <a:pt x="2768" y="107"/>
                </a:cubicBezTo>
                <a:cubicBezTo>
                  <a:pt x="2810" y="78"/>
                  <a:pt x="2863" y="66"/>
                  <a:pt x="2912" y="54"/>
                </a:cubicBezTo>
                <a:cubicBezTo>
                  <a:pt x="2960" y="58"/>
                  <a:pt x="2982" y="62"/>
                  <a:pt x="3024" y="75"/>
                </a:cubicBezTo>
                <a:cubicBezTo>
                  <a:pt x="3043" y="88"/>
                  <a:pt x="3062" y="102"/>
                  <a:pt x="3083" y="112"/>
                </a:cubicBezTo>
              </a:path>
            </a:pathLst>
          </a:custGeom>
          <a:noFill/>
          <a:ln w="19050">
            <a:solidFill>
              <a:srgbClr val="3366FF"/>
            </a:solidFill>
            <a:round/>
            <a:headEnd/>
            <a:tailEnd/>
          </a:ln>
        </p:spPr>
        <p:txBody>
          <a:bodyPr/>
          <a:lstStyle/>
          <a:p>
            <a:endParaRPr lang="de-DE"/>
          </a:p>
        </p:txBody>
      </p:sp>
      <p:graphicFrame>
        <p:nvGraphicFramePr>
          <p:cNvPr id="2050" name="Object 19"/>
          <p:cNvGraphicFramePr>
            <a:graphicFrameLocks noChangeAspect="1"/>
          </p:cNvGraphicFramePr>
          <p:nvPr>
            <p:ph idx="1"/>
          </p:nvPr>
        </p:nvGraphicFramePr>
        <p:xfrm>
          <a:off x="4500563" y="5445125"/>
          <a:ext cx="936625" cy="482600"/>
        </p:xfrm>
        <a:graphic>
          <a:graphicData uri="http://schemas.openxmlformats.org/presentationml/2006/ole">
            <p:oleObj spid="_x0000_s2050" name="Equation" r:id="rId4" imgW="419040" imgH="215640" progId="Equation.3">
              <p:embed/>
            </p:oleObj>
          </a:graphicData>
        </a:graphic>
      </p:graphicFrame>
      <p:sp>
        <p:nvSpPr>
          <p:cNvPr id="2059" name="Line 23"/>
          <p:cNvSpPr>
            <a:spLocks noChangeShapeType="1"/>
          </p:cNvSpPr>
          <p:nvPr/>
        </p:nvSpPr>
        <p:spPr bwMode="auto">
          <a:xfrm>
            <a:off x="611188" y="6237288"/>
            <a:ext cx="4897437" cy="0"/>
          </a:xfrm>
          <a:prstGeom prst="line">
            <a:avLst/>
          </a:prstGeom>
          <a:noFill/>
          <a:ln w="9525" cap="rnd">
            <a:solidFill>
              <a:schemeClr val="tx1"/>
            </a:solidFill>
            <a:prstDash val="sysDot"/>
            <a:round/>
            <a:headEnd type="triangle" w="med" len="med"/>
            <a:tailEnd type="triangle" w="med" len="med"/>
          </a:ln>
        </p:spPr>
        <p:txBody>
          <a:bodyPr/>
          <a:lstStyle/>
          <a:p>
            <a:endParaRPr lang="de-DE"/>
          </a:p>
        </p:txBody>
      </p:sp>
      <p:sp>
        <p:nvSpPr>
          <p:cNvPr id="2060" name="Text Box 24"/>
          <p:cNvSpPr txBox="1">
            <a:spLocks noChangeArrowheads="1"/>
          </p:cNvSpPr>
          <p:nvPr/>
        </p:nvSpPr>
        <p:spPr bwMode="auto">
          <a:xfrm>
            <a:off x="5148263" y="6237288"/>
            <a:ext cx="936625" cy="396875"/>
          </a:xfrm>
          <a:prstGeom prst="rect">
            <a:avLst/>
          </a:prstGeom>
          <a:noFill/>
          <a:ln w="9525">
            <a:noFill/>
            <a:miter lim="800000"/>
            <a:headEnd/>
            <a:tailEnd/>
          </a:ln>
        </p:spPr>
        <p:txBody>
          <a:bodyPr>
            <a:spAutoFit/>
          </a:bodyPr>
          <a:lstStyle/>
          <a:p>
            <a:pPr>
              <a:spcBef>
                <a:spcPct val="50000"/>
              </a:spcBef>
            </a:pPr>
            <a:r>
              <a:rPr lang="it-IT" sz="2000" i="1"/>
              <a:t>x</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395288" y="620713"/>
            <a:ext cx="8569325" cy="641350"/>
          </a:xfrm>
          <a:prstGeom prst="rect">
            <a:avLst/>
          </a:prstGeom>
          <a:noFill/>
          <a:ln w="9525">
            <a:noFill/>
            <a:miter lim="800000"/>
            <a:headEnd/>
            <a:tailEnd/>
          </a:ln>
        </p:spPr>
        <p:txBody>
          <a:bodyPr>
            <a:spAutoFit/>
          </a:bodyPr>
          <a:lstStyle/>
          <a:p>
            <a:pPr>
              <a:spcBef>
                <a:spcPct val="50000"/>
              </a:spcBef>
            </a:pPr>
            <a:r>
              <a:rPr lang="it-IT" sz="3600"/>
              <a:t>The model of the medium structure (1)</a:t>
            </a:r>
          </a:p>
        </p:txBody>
      </p:sp>
      <p:pic>
        <p:nvPicPr>
          <p:cNvPr id="74754" name="Picture 5" descr="highhetp1fig1"/>
          <p:cNvPicPr>
            <a:picLocks noChangeAspect="1" noChangeArrowheads="1"/>
          </p:cNvPicPr>
          <p:nvPr/>
        </p:nvPicPr>
        <p:blipFill>
          <a:blip r:embed="rId3"/>
          <a:srcRect/>
          <a:stretch>
            <a:fillRect/>
          </a:stretch>
        </p:blipFill>
        <p:spPr bwMode="auto">
          <a:xfrm>
            <a:off x="4716463" y="1412875"/>
            <a:ext cx="4275137" cy="5184775"/>
          </a:xfrm>
          <a:prstGeom prst="rect">
            <a:avLst/>
          </a:prstGeom>
          <a:noFill/>
          <a:ln w="9525">
            <a:noFill/>
            <a:miter lim="800000"/>
            <a:headEnd/>
            <a:tailEnd/>
          </a:ln>
        </p:spPr>
      </p:pic>
      <p:sp>
        <p:nvSpPr>
          <p:cNvPr id="74755" name="Text Box 6"/>
          <p:cNvSpPr txBox="1">
            <a:spLocks noChangeArrowheads="1"/>
          </p:cNvSpPr>
          <p:nvPr/>
        </p:nvSpPr>
        <p:spPr bwMode="auto">
          <a:xfrm>
            <a:off x="179388" y="1700213"/>
            <a:ext cx="4321175" cy="2862262"/>
          </a:xfrm>
          <a:prstGeom prst="rect">
            <a:avLst/>
          </a:prstGeom>
          <a:noFill/>
          <a:ln w="9525">
            <a:noFill/>
            <a:miter lim="800000"/>
            <a:headEnd/>
            <a:tailEnd/>
          </a:ln>
        </p:spPr>
        <p:txBody>
          <a:bodyPr>
            <a:spAutoFit/>
          </a:bodyPr>
          <a:lstStyle/>
          <a:p>
            <a:pPr marL="180975" indent="-180975">
              <a:spcBef>
                <a:spcPct val="50000"/>
              </a:spcBef>
              <a:buFontTx/>
              <a:buChar char="•"/>
            </a:pPr>
            <a:r>
              <a:rPr lang="it-IT"/>
              <a:t>Heterogeneity is represented as a collection of elements located at random with random independent K</a:t>
            </a:r>
          </a:p>
          <a:p>
            <a:pPr marL="180975" indent="-180975">
              <a:spcBef>
                <a:spcPct val="50000"/>
              </a:spcBef>
              <a:buFontTx/>
              <a:buChar char="•"/>
            </a:pPr>
            <a:r>
              <a:rPr lang="it-IT"/>
              <a:t>Since the information is only statistical the elements centroids and conductivity K are regarded as independent random variables </a:t>
            </a:r>
          </a:p>
          <a:p>
            <a:pPr marL="180975" indent="-180975">
              <a:spcBef>
                <a:spcPct val="50000"/>
              </a:spcBef>
              <a:buFontTx/>
              <a:buChar char="•"/>
            </a:pPr>
            <a:r>
              <a:rPr lang="it-IT"/>
              <a:t>Mean uniform flow U is assumed at infinity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p:cNvPicPr>
            <a:picLocks noChangeAspect="1" noChangeArrowheads="1"/>
          </p:cNvPicPr>
          <p:nvPr/>
        </p:nvPicPr>
        <p:blipFill>
          <a:blip r:embed="rId2"/>
          <a:srcRect/>
          <a:stretch>
            <a:fillRect/>
          </a:stretch>
        </p:blipFill>
        <p:spPr bwMode="auto">
          <a:xfrm>
            <a:off x="4284663" y="1484313"/>
            <a:ext cx="4535487" cy="3990975"/>
          </a:xfrm>
          <a:prstGeom prst="rect">
            <a:avLst/>
          </a:prstGeom>
          <a:noFill/>
          <a:ln w="9525">
            <a:noFill/>
            <a:miter lim="800000"/>
            <a:headEnd/>
            <a:tailEnd/>
          </a:ln>
        </p:spPr>
      </p:pic>
      <p:sp>
        <p:nvSpPr>
          <p:cNvPr id="76802" name="Text Box 5"/>
          <p:cNvSpPr txBox="1">
            <a:spLocks noChangeArrowheads="1"/>
          </p:cNvSpPr>
          <p:nvPr/>
        </p:nvSpPr>
        <p:spPr bwMode="auto">
          <a:xfrm>
            <a:off x="395288" y="620713"/>
            <a:ext cx="8569325" cy="641350"/>
          </a:xfrm>
          <a:prstGeom prst="rect">
            <a:avLst/>
          </a:prstGeom>
          <a:noFill/>
          <a:ln w="9525">
            <a:noFill/>
            <a:miter lim="800000"/>
            <a:headEnd/>
            <a:tailEnd/>
          </a:ln>
        </p:spPr>
        <p:txBody>
          <a:bodyPr>
            <a:spAutoFit/>
          </a:bodyPr>
          <a:lstStyle/>
          <a:p>
            <a:pPr>
              <a:spcBef>
                <a:spcPct val="50000"/>
              </a:spcBef>
            </a:pPr>
            <a:r>
              <a:rPr lang="it-IT" sz="3600"/>
              <a:t>The model of the medium structure (2)</a:t>
            </a:r>
          </a:p>
        </p:txBody>
      </p:sp>
      <p:sp>
        <p:nvSpPr>
          <p:cNvPr id="76803" name="Text Box 7"/>
          <p:cNvSpPr txBox="1">
            <a:spLocks noChangeArrowheads="1"/>
          </p:cNvSpPr>
          <p:nvPr/>
        </p:nvSpPr>
        <p:spPr bwMode="auto">
          <a:xfrm>
            <a:off x="395288" y="1503363"/>
            <a:ext cx="3960812" cy="5354637"/>
          </a:xfrm>
          <a:prstGeom prst="rect">
            <a:avLst/>
          </a:prstGeom>
          <a:noFill/>
          <a:ln w="9525">
            <a:noFill/>
            <a:miter lim="800000"/>
            <a:headEnd/>
            <a:tailEnd/>
          </a:ln>
        </p:spPr>
        <p:txBody>
          <a:bodyPr>
            <a:spAutoFit/>
          </a:bodyPr>
          <a:lstStyle/>
          <a:p>
            <a:pPr marL="180975" indent="-180975">
              <a:spcBef>
                <a:spcPct val="50000"/>
              </a:spcBef>
              <a:buFontTx/>
              <a:buChar char="•"/>
            </a:pPr>
            <a:r>
              <a:rPr lang="it-IT"/>
              <a:t>A fine scale realization of the structure may be achieved by (a) a dense grid-like set of small cubical elements of K </a:t>
            </a:r>
            <a:r>
              <a:rPr lang="it-IT" b="1"/>
              <a:t>correlated</a:t>
            </a:r>
            <a:r>
              <a:rPr lang="it-IT"/>
              <a:t> values</a:t>
            </a:r>
          </a:p>
          <a:p>
            <a:pPr marL="180975" indent="-180975">
              <a:spcBef>
                <a:spcPct val="50000"/>
              </a:spcBef>
              <a:buFontTx/>
              <a:buChar char="•"/>
            </a:pPr>
            <a:r>
              <a:rPr lang="it-IT"/>
              <a:t>This is replaced by (b) a set of large blocks of </a:t>
            </a:r>
            <a:r>
              <a:rPr lang="it-IT" b="1"/>
              <a:t>uncorrelated</a:t>
            </a:r>
            <a:r>
              <a:rPr lang="it-IT"/>
              <a:t> K values</a:t>
            </a:r>
          </a:p>
          <a:p>
            <a:pPr marL="180975" indent="-180975">
              <a:spcBef>
                <a:spcPct val="50000"/>
              </a:spcBef>
              <a:buFontTx/>
              <a:buChar char="•"/>
            </a:pPr>
            <a:r>
              <a:rPr lang="it-IT"/>
              <a:t>For simplicity they replaced by  densely packed spherical elements </a:t>
            </a:r>
          </a:p>
          <a:p>
            <a:pPr marL="180975" indent="-180975">
              <a:spcBef>
                <a:spcPct val="50000"/>
              </a:spcBef>
              <a:buFontTx/>
              <a:buChar char="•"/>
            </a:pPr>
            <a:r>
              <a:rPr lang="it-IT"/>
              <a:t>In the Self-Consistent approximation flow and transport are solved by regarding each spherical element as isolated one (e) submerged in the matrix of effective conductivity</a:t>
            </a:r>
          </a:p>
          <a:p>
            <a:pPr marL="180975" indent="-180975">
              <a:spcBef>
                <a:spcPct val="50000"/>
              </a:spcBef>
              <a:buFontTx/>
              <a:buChar char="•"/>
            </a:pPr>
            <a:r>
              <a:rPr lang="it-IT"/>
              <a:t>Extension to cubical elements is possible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6"/>
          <p:cNvSpPr txBox="1">
            <a:spLocks noChangeArrowheads="1"/>
          </p:cNvSpPr>
          <p:nvPr/>
        </p:nvSpPr>
        <p:spPr bwMode="auto">
          <a:xfrm>
            <a:off x="539750" y="2708275"/>
            <a:ext cx="7777163" cy="3297238"/>
          </a:xfrm>
          <a:prstGeom prst="rect">
            <a:avLst/>
          </a:prstGeom>
          <a:noFill/>
          <a:ln w="9525">
            <a:noFill/>
            <a:miter lim="800000"/>
            <a:headEnd/>
            <a:tailEnd/>
          </a:ln>
        </p:spPr>
        <p:txBody>
          <a:bodyPr>
            <a:spAutoFit/>
          </a:bodyPr>
          <a:lstStyle/>
          <a:p>
            <a:pPr marL="87313" indent="-87313">
              <a:spcBef>
                <a:spcPct val="50000"/>
              </a:spcBef>
              <a:buFontTx/>
              <a:buChar char="•"/>
            </a:pPr>
            <a:r>
              <a:rPr lang="it-IT" sz="2800"/>
              <a:t>The method is very efficient, with arbitrary precision and degree of heterogeneity</a:t>
            </a:r>
          </a:p>
          <a:p>
            <a:pPr marL="87313" indent="-87313">
              <a:spcBef>
                <a:spcPct val="50000"/>
              </a:spcBef>
              <a:buFontTx/>
              <a:buChar char="•"/>
            </a:pPr>
            <a:r>
              <a:rPr lang="it-IT" sz="2800"/>
              <a:t>The method is gridless</a:t>
            </a:r>
          </a:p>
          <a:p>
            <a:pPr marL="87313" indent="-87313">
              <a:spcBef>
                <a:spcPct val="50000"/>
              </a:spcBef>
              <a:buFontTx/>
              <a:buChar char="•"/>
            </a:pPr>
            <a:r>
              <a:rPr lang="it-IT" sz="2800"/>
              <a:t>Flow and transport solution can be solved by parallel computer</a:t>
            </a:r>
          </a:p>
          <a:p>
            <a:pPr marL="87313" indent="-87313">
              <a:spcBef>
                <a:spcPct val="50000"/>
              </a:spcBef>
            </a:pPr>
            <a:endParaRPr lang="it-IT" sz="2800"/>
          </a:p>
        </p:txBody>
      </p:sp>
      <p:sp>
        <p:nvSpPr>
          <p:cNvPr id="77826" name="Text Box 4"/>
          <p:cNvSpPr txBox="1">
            <a:spLocks noChangeArrowheads="1"/>
          </p:cNvSpPr>
          <p:nvPr/>
        </p:nvSpPr>
        <p:spPr bwMode="auto">
          <a:xfrm>
            <a:off x="395288" y="476250"/>
            <a:ext cx="8497887" cy="1739900"/>
          </a:xfrm>
          <a:prstGeom prst="rect">
            <a:avLst/>
          </a:prstGeom>
          <a:solidFill>
            <a:schemeClr val="bg1"/>
          </a:solidFill>
          <a:ln w="9525">
            <a:noFill/>
            <a:miter lim="800000"/>
            <a:headEnd/>
            <a:tailEnd/>
          </a:ln>
        </p:spPr>
        <p:txBody>
          <a:bodyPr>
            <a:spAutoFit/>
          </a:bodyPr>
          <a:lstStyle/>
          <a:p>
            <a:r>
              <a:rPr lang="it-IT" sz="3600"/>
              <a:t>Numerical solutions of flow and transport by the Analytical Element Method </a:t>
            </a:r>
          </a:p>
          <a:p>
            <a:r>
              <a:rPr lang="it-IT" sz="3600"/>
              <a:t>(Strack, Jankovic)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it-IT" smtClean="0"/>
              <a:t>The self-consistent model</a:t>
            </a:r>
          </a:p>
        </p:txBody>
      </p:sp>
      <p:sp>
        <p:nvSpPr>
          <p:cNvPr id="79874" name="Rectangle 3"/>
          <p:cNvSpPr>
            <a:spLocks noGrp="1" noChangeArrowheads="1"/>
          </p:cNvSpPr>
          <p:nvPr>
            <p:ph type="body" idx="1"/>
          </p:nvPr>
        </p:nvSpPr>
        <p:spPr/>
        <p:txBody>
          <a:bodyPr/>
          <a:lstStyle/>
          <a:p>
            <a:pPr eaLnBrk="1" hangingPunct="1">
              <a:lnSpc>
                <a:spcPct val="80000"/>
              </a:lnSpc>
              <a:spcAft>
                <a:spcPct val="20000"/>
              </a:spcAft>
            </a:pPr>
            <a:r>
              <a:rPr lang="en-US" sz="2400" smtClean="0"/>
              <a:t>A dilute medium of volume density </a:t>
            </a:r>
            <a:r>
              <a:rPr lang="en-US" sz="2400" i="1" smtClean="0"/>
              <a:t>n&lt;&lt;1</a:t>
            </a:r>
            <a:r>
              <a:rPr lang="en-US" sz="2400" smtClean="0"/>
              <a:t>: inclusions are widely separated and velocity field is superimposition of those of isolated inclusions surrounded by the matrix </a:t>
            </a:r>
            <a:r>
              <a:rPr lang="en-US" sz="2400" u="sng" smtClean="0">
                <a:solidFill>
                  <a:srgbClr val="C00000"/>
                </a:solidFill>
              </a:rPr>
              <a:t>Applicable to any </a:t>
            </a:r>
            <a:r>
              <a:rPr lang="en-US" sz="2400" i="1" u="sng" smtClean="0">
                <a:solidFill>
                  <a:srgbClr val="C00000"/>
                </a:solidFill>
                <a:sym typeface="Symbol" pitchFamily="18" charset="2"/>
              </a:rPr>
              <a:t></a:t>
            </a:r>
            <a:r>
              <a:rPr lang="en-US" sz="2400" i="1" u="sng" baseline="-25000" smtClean="0">
                <a:solidFill>
                  <a:srgbClr val="C00000"/>
                </a:solidFill>
                <a:sym typeface="Symbol" pitchFamily="18" charset="2"/>
              </a:rPr>
              <a:t>Y</a:t>
            </a:r>
            <a:r>
              <a:rPr lang="en-US" sz="2400" u="sng" baseline="30000" smtClean="0">
                <a:solidFill>
                  <a:srgbClr val="C00000"/>
                </a:solidFill>
                <a:sym typeface="Symbol" pitchFamily="18" charset="2"/>
              </a:rPr>
              <a:t>2</a:t>
            </a:r>
            <a:r>
              <a:rPr lang="en-US" sz="2400" u="sng" smtClean="0">
                <a:solidFill>
                  <a:srgbClr val="C00000"/>
                </a:solidFill>
              </a:rPr>
              <a:t> !</a:t>
            </a:r>
          </a:p>
          <a:p>
            <a:pPr eaLnBrk="1" hangingPunct="1">
              <a:lnSpc>
                <a:spcPct val="80000"/>
              </a:lnSpc>
              <a:spcAft>
                <a:spcPct val="20000"/>
              </a:spcAft>
            </a:pPr>
            <a:r>
              <a:rPr lang="en-US" sz="2400" smtClean="0"/>
              <a:t>Kef (the background effective conductivity) incorporates the effect of surrounding inclusions. Intuitive reasoning: each inclusion is surrounded by a layer of inclusions of different </a:t>
            </a:r>
            <a:r>
              <a:rPr lang="en-US" sz="2400" i="1" smtClean="0"/>
              <a:t>K.</a:t>
            </a:r>
            <a:endParaRPr lang="en-US" sz="2400" smtClean="0"/>
          </a:p>
          <a:p>
            <a:pPr eaLnBrk="1" hangingPunct="1">
              <a:lnSpc>
                <a:spcPct val="80000"/>
              </a:lnSpc>
              <a:spcAft>
                <a:spcPct val="20000"/>
              </a:spcAft>
            </a:pPr>
            <a:r>
              <a:rPr lang="it-IT" sz="2400" smtClean="0"/>
              <a:t>The flow and transport solution is obtained by superposition of particular solutions for isolated inclusions</a:t>
            </a:r>
          </a:p>
          <a:p>
            <a:pPr eaLnBrk="1" hangingPunct="1">
              <a:lnSpc>
                <a:spcPct val="80000"/>
              </a:lnSpc>
              <a:spcAft>
                <a:spcPct val="20000"/>
              </a:spcAft>
            </a:pPr>
            <a:r>
              <a:rPr lang="en-US" sz="2400" smtClean="0"/>
              <a:t>We assume that the spherical inclusions are characterized by a (unique) radius </a:t>
            </a:r>
            <a:r>
              <a:rPr lang="en-US" sz="2400" i="1" smtClean="0"/>
              <a:t>R</a:t>
            </a:r>
            <a:r>
              <a:rPr lang="en-US" sz="2400" smtClean="0"/>
              <a:t>, uncorrelated with the hydraulic conductivity</a:t>
            </a:r>
            <a:endParaRPr lang="it-IT"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it-IT" smtClean="0"/>
              <a:t>The self-consistent model</a:t>
            </a:r>
          </a:p>
        </p:txBody>
      </p:sp>
      <p:sp>
        <p:nvSpPr>
          <p:cNvPr id="81922" name="Rectangle 3"/>
          <p:cNvSpPr>
            <a:spLocks noGrp="1" noChangeArrowheads="1"/>
          </p:cNvSpPr>
          <p:nvPr>
            <p:ph type="body" idx="1"/>
          </p:nvPr>
        </p:nvSpPr>
        <p:spPr>
          <a:xfrm>
            <a:off x="395288" y="1628775"/>
            <a:ext cx="8229600" cy="4464050"/>
          </a:xfrm>
        </p:spPr>
        <p:txBody>
          <a:bodyPr/>
          <a:lstStyle/>
          <a:p>
            <a:pPr eaLnBrk="1" hangingPunct="1">
              <a:lnSpc>
                <a:spcPct val="90000"/>
              </a:lnSpc>
              <a:spcAft>
                <a:spcPct val="20000"/>
              </a:spcAft>
              <a:buFont typeface="Wingdings" pitchFamily="2" charset="2"/>
              <a:buNone/>
            </a:pPr>
            <a:r>
              <a:rPr lang="it-IT" sz="2400" i="1" smtClean="0"/>
              <a:t>Requirements</a:t>
            </a:r>
            <a:r>
              <a:rPr lang="it-IT" sz="2400" smtClean="0"/>
              <a:t>:</a:t>
            </a:r>
          </a:p>
          <a:p>
            <a:pPr eaLnBrk="1" hangingPunct="1">
              <a:lnSpc>
                <a:spcPct val="90000"/>
              </a:lnSpc>
              <a:spcAft>
                <a:spcPct val="20000"/>
              </a:spcAft>
              <a:buFont typeface="Wingdings" pitchFamily="2" charset="2"/>
              <a:buNone/>
            </a:pPr>
            <a:endParaRPr lang="it-IT" sz="2400" smtClean="0"/>
          </a:p>
          <a:p>
            <a:pPr eaLnBrk="1" hangingPunct="1">
              <a:lnSpc>
                <a:spcPct val="90000"/>
              </a:lnSpc>
              <a:spcAft>
                <a:spcPct val="20000"/>
              </a:spcAft>
            </a:pPr>
            <a:r>
              <a:rPr lang="en-US" sz="2400" smtClean="0"/>
              <a:t>The velocity field for an isolated inclusion (exterior and interior flow);</a:t>
            </a:r>
          </a:p>
          <a:p>
            <a:pPr eaLnBrk="1" hangingPunct="1">
              <a:lnSpc>
                <a:spcPct val="90000"/>
              </a:lnSpc>
              <a:spcAft>
                <a:spcPct val="20000"/>
              </a:spcAft>
            </a:pPr>
            <a:r>
              <a:rPr lang="en-US" sz="2400" smtClean="0"/>
              <a:t>The travel time distribution for an isolated inclusion;</a:t>
            </a:r>
          </a:p>
          <a:p>
            <a:pPr eaLnBrk="1" hangingPunct="1">
              <a:lnSpc>
                <a:spcPct val="90000"/>
              </a:lnSpc>
              <a:spcAft>
                <a:spcPct val="20000"/>
              </a:spcAft>
            </a:pPr>
            <a:r>
              <a:rPr lang="en-US" sz="2400" smtClean="0"/>
              <a:t>The particle travel time cannot in general be evaluated in a closed-form expression, and it needs a numerical quadrature;</a:t>
            </a:r>
          </a:p>
          <a:p>
            <a:pPr eaLnBrk="1" hangingPunct="1">
              <a:lnSpc>
                <a:spcPct val="90000"/>
              </a:lnSpc>
              <a:spcAft>
                <a:spcPct val="20000"/>
              </a:spcAft>
            </a:pPr>
            <a:r>
              <a:rPr lang="en-US" sz="2400" smtClean="0"/>
              <a:t>Further numerical quadratures are needed for the calculation of the dispersivity and the breakthrough curve.</a:t>
            </a:r>
            <a:endParaRPr lang="it-IT" sz="2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250825" y="1700213"/>
            <a:ext cx="8713788" cy="4025900"/>
          </a:xfrm>
          <a:prstGeom prst="rect">
            <a:avLst/>
          </a:prstGeom>
          <a:noFill/>
          <a:ln w="9525">
            <a:noFill/>
            <a:miter lim="800000"/>
            <a:headEnd/>
            <a:tailEnd/>
          </a:ln>
        </p:spPr>
        <p:txBody>
          <a:bodyPr>
            <a:spAutoFit/>
          </a:bodyPr>
          <a:lstStyle/>
          <a:p>
            <a:r>
              <a:rPr lang="en-US" u="sng"/>
              <a:t>Flow: application to determining </a:t>
            </a:r>
            <a:r>
              <a:rPr lang="en-US" i="1" u="sng"/>
              <a:t>K</a:t>
            </a:r>
            <a:r>
              <a:rPr lang="en-US" i="1" u="sng" baseline="-25000"/>
              <a:t>ef </a:t>
            </a:r>
            <a:r>
              <a:rPr lang="en-US" i="1" u="sng"/>
              <a:t>.</a:t>
            </a:r>
          </a:p>
          <a:p>
            <a:endParaRPr lang="en-US" i="1" u="sng"/>
          </a:p>
          <a:p>
            <a:r>
              <a:rPr lang="en-US" i="1"/>
              <a:t>K</a:t>
            </a:r>
            <a:r>
              <a:rPr lang="en-US" i="1" baseline="-25000"/>
              <a:t>ef </a:t>
            </a:r>
            <a:r>
              <a:rPr lang="en-US"/>
              <a:t>: value of </a:t>
            </a:r>
            <a:r>
              <a:rPr lang="en-US" i="1"/>
              <a:t>K</a:t>
            </a:r>
            <a:r>
              <a:rPr lang="en-US" i="1" baseline="-25000"/>
              <a:t>0 </a:t>
            </a:r>
            <a:r>
              <a:rPr lang="en-US"/>
              <a:t> for which &lt;</a:t>
            </a:r>
            <a:r>
              <a:rPr lang="en-US" i="1"/>
              <a:t>V&gt;=U, i.e. ∫u(x)dx= ∫u</a:t>
            </a:r>
            <a:r>
              <a:rPr lang="en-US" i="1" baseline="-25000"/>
              <a:t>in</a:t>
            </a:r>
            <a:r>
              <a:rPr lang="en-US" i="1"/>
              <a:t>(x) dx=&lt;u</a:t>
            </a:r>
            <a:r>
              <a:rPr lang="en-US" i="1" baseline="-25000"/>
              <a:t>in</a:t>
            </a:r>
            <a:r>
              <a:rPr lang="en-US" i="1"/>
              <a:t>&gt;=0 </a:t>
            </a:r>
            <a:r>
              <a:rPr lang="en-US"/>
              <a:t>velocity perturbations cancel each other.</a:t>
            </a:r>
          </a:p>
          <a:p>
            <a:endParaRPr lang="en-US" i="1"/>
          </a:p>
          <a:p>
            <a:r>
              <a:rPr lang="en-US"/>
              <a:t>For a distribution defined by </a:t>
            </a:r>
            <a:r>
              <a:rPr lang="en-US" i="1"/>
              <a:t>f(</a:t>
            </a:r>
            <a:r>
              <a:rPr lang="el-GR" i="1"/>
              <a:t>κ</a:t>
            </a:r>
            <a:r>
              <a:rPr lang="en-US" i="1"/>
              <a:t>) </a:t>
            </a:r>
            <a:r>
              <a:rPr lang="en-US"/>
              <a:t>with </a:t>
            </a:r>
            <a:r>
              <a:rPr lang="el-GR" i="1"/>
              <a:t>κ</a:t>
            </a:r>
            <a:r>
              <a:rPr lang="en-US" i="1"/>
              <a:t>=K/K</a:t>
            </a:r>
            <a:r>
              <a:rPr lang="en-US" i="1" baseline="-25000"/>
              <a:t>0</a:t>
            </a:r>
          </a:p>
          <a:p>
            <a:endParaRPr lang="en-US" i="1" baseline="-25000"/>
          </a:p>
          <a:p>
            <a:endParaRPr lang="en-US" i="1" baseline="-25000"/>
          </a:p>
          <a:p>
            <a:r>
              <a:rPr lang="en-US"/>
              <a:t>(2D)</a:t>
            </a:r>
          </a:p>
          <a:p>
            <a:endParaRPr lang="en-US"/>
          </a:p>
          <a:p>
            <a:endParaRPr lang="en-US"/>
          </a:p>
          <a:p>
            <a:r>
              <a:rPr lang="en-US"/>
              <a:t>(3D) </a:t>
            </a:r>
          </a:p>
          <a:p>
            <a:endParaRPr lang="en-US"/>
          </a:p>
          <a:p>
            <a:endParaRPr lang="en-US" i="1" baseline="-25000"/>
          </a:p>
          <a:p>
            <a:endParaRPr lang="en-US" i="1" baseline="-25000"/>
          </a:p>
          <a:p>
            <a:endParaRPr lang="en-US" baseline="-25000"/>
          </a:p>
        </p:txBody>
      </p:sp>
      <p:graphicFrame>
        <p:nvGraphicFramePr>
          <p:cNvPr id="3074" name="Object 2"/>
          <p:cNvGraphicFramePr>
            <a:graphicFrameLocks noChangeAspect="1"/>
          </p:cNvGraphicFramePr>
          <p:nvPr/>
        </p:nvGraphicFramePr>
        <p:xfrm>
          <a:off x="1063625" y="3502025"/>
          <a:ext cx="3486150" cy="788988"/>
        </p:xfrm>
        <a:graphic>
          <a:graphicData uri="http://schemas.openxmlformats.org/presentationml/2006/ole">
            <p:oleObj spid="_x0000_s3074" name="Equation" r:id="rId3" imgW="1739880" imgH="393480" progId="">
              <p:embed/>
            </p:oleObj>
          </a:graphicData>
        </a:graphic>
      </p:graphicFrame>
      <p:graphicFrame>
        <p:nvGraphicFramePr>
          <p:cNvPr id="3075" name="Object 3"/>
          <p:cNvGraphicFramePr>
            <a:graphicFrameLocks noChangeAspect="1"/>
          </p:cNvGraphicFramePr>
          <p:nvPr/>
        </p:nvGraphicFramePr>
        <p:xfrm>
          <a:off x="1098550" y="4449763"/>
          <a:ext cx="3689350" cy="763587"/>
        </p:xfrm>
        <a:graphic>
          <a:graphicData uri="http://schemas.openxmlformats.org/presentationml/2006/ole">
            <p:oleObj spid="_x0000_s3075" name="Equation" r:id="rId4" imgW="1904760" imgH="393480" progId="">
              <p:embed/>
            </p:oleObj>
          </a:graphicData>
        </a:graphic>
      </p:graphicFrame>
      <p:sp>
        <p:nvSpPr>
          <p:cNvPr id="3077" name="Text Box 2"/>
          <p:cNvSpPr txBox="1">
            <a:spLocks noChangeArrowheads="1"/>
          </p:cNvSpPr>
          <p:nvPr/>
        </p:nvSpPr>
        <p:spPr bwMode="auto">
          <a:xfrm>
            <a:off x="468313" y="549275"/>
            <a:ext cx="7704137" cy="646113"/>
          </a:xfrm>
          <a:prstGeom prst="rect">
            <a:avLst/>
          </a:prstGeom>
          <a:noFill/>
          <a:ln w="9525">
            <a:noFill/>
            <a:miter lim="800000"/>
            <a:headEnd/>
            <a:tailEnd/>
          </a:ln>
        </p:spPr>
        <p:txBody>
          <a:bodyPr>
            <a:spAutoFit/>
          </a:bodyPr>
          <a:lstStyle/>
          <a:p>
            <a:pPr>
              <a:spcBef>
                <a:spcPct val="50000"/>
              </a:spcBef>
            </a:pPr>
            <a:r>
              <a:rPr lang="it-IT" sz="3600"/>
              <a:t>Determination of K</a:t>
            </a:r>
            <a:r>
              <a:rPr lang="it-IT" sz="3600" baseline="-25000"/>
              <a:t>ef</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827088" y="549275"/>
            <a:ext cx="7704137" cy="646113"/>
          </a:xfrm>
          <a:prstGeom prst="rect">
            <a:avLst/>
          </a:prstGeom>
          <a:noFill/>
          <a:ln w="9525">
            <a:noFill/>
            <a:miter lim="800000"/>
            <a:headEnd/>
            <a:tailEnd/>
          </a:ln>
        </p:spPr>
        <p:txBody>
          <a:bodyPr>
            <a:spAutoFit/>
          </a:bodyPr>
          <a:lstStyle/>
          <a:p>
            <a:pPr>
              <a:spcBef>
                <a:spcPct val="50000"/>
              </a:spcBef>
            </a:pPr>
            <a:r>
              <a:rPr lang="it-IT" sz="3600"/>
              <a:t>Transport past a single inclusion</a:t>
            </a:r>
          </a:p>
        </p:txBody>
      </p:sp>
      <p:sp>
        <p:nvSpPr>
          <p:cNvPr id="86018" name="Text Box 2"/>
          <p:cNvSpPr txBox="1">
            <a:spLocks noChangeArrowheads="1"/>
          </p:cNvSpPr>
          <p:nvPr/>
        </p:nvSpPr>
        <p:spPr bwMode="auto">
          <a:xfrm>
            <a:off x="395288" y="1341438"/>
            <a:ext cx="8229600" cy="915987"/>
          </a:xfrm>
          <a:prstGeom prst="rect">
            <a:avLst/>
          </a:prstGeom>
          <a:noFill/>
          <a:ln w="9525">
            <a:noFill/>
            <a:miter lim="800000"/>
            <a:headEnd/>
            <a:tailEnd/>
          </a:ln>
        </p:spPr>
        <p:txBody>
          <a:bodyPr>
            <a:spAutoFit/>
          </a:bodyPr>
          <a:lstStyle/>
          <a:p>
            <a:pPr marL="114300" indent="-114300">
              <a:buFont typeface="Arial" charset="0"/>
              <a:buChar char="•"/>
            </a:pPr>
            <a:r>
              <a:rPr lang="en-US"/>
              <a:t>A thin plume is injected upstream the inclusion. By integration along streamlines, its spatial deformation is quantified by </a:t>
            </a:r>
            <a:r>
              <a:rPr lang="en-US" i="1"/>
              <a:t>X(t,</a:t>
            </a:r>
            <a:r>
              <a:rPr lang="en-US" b="1" i="1"/>
              <a:t>a</a:t>
            </a:r>
            <a:r>
              <a:rPr lang="en-US" i="1" baseline="-25000"/>
              <a:t> </a:t>
            </a:r>
            <a:r>
              <a:rPr lang="en-US" i="1"/>
              <a:t>) </a:t>
            </a:r>
            <a:r>
              <a:rPr lang="en-US"/>
              <a:t>or by the travel time </a:t>
            </a:r>
            <a:r>
              <a:rPr lang="en-US">
                <a:sym typeface="Symbol" pitchFamily="18" charset="2"/>
              </a:rPr>
              <a:t>(</a:t>
            </a:r>
            <a:r>
              <a:rPr lang="en-US" i="1">
                <a:sym typeface="Symbol" pitchFamily="18" charset="2"/>
              </a:rPr>
              <a:t>x</a:t>
            </a:r>
            <a:r>
              <a:rPr lang="en-US">
                <a:sym typeface="Symbol" pitchFamily="18" charset="2"/>
              </a:rPr>
              <a:t>,</a:t>
            </a:r>
            <a:r>
              <a:rPr lang="en-US" b="1">
                <a:sym typeface="Symbol" pitchFamily="18" charset="2"/>
              </a:rPr>
              <a:t>a</a:t>
            </a:r>
            <a:r>
              <a:rPr lang="en-US" baseline="-25000">
                <a:sym typeface="Symbol" pitchFamily="18" charset="2"/>
              </a:rPr>
              <a:t> </a:t>
            </a:r>
            <a:r>
              <a:rPr lang="en-US">
                <a:sym typeface="Symbol" pitchFamily="18" charset="2"/>
              </a:rPr>
              <a:t>) to control plane at </a:t>
            </a:r>
            <a:r>
              <a:rPr lang="en-US" i="1">
                <a:sym typeface="Symbol" pitchFamily="18" charset="2"/>
              </a:rPr>
              <a:t>x. </a:t>
            </a:r>
            <a:r>
              <a:rPr lang="en-US">
                <a:sym typeface="Symbol" pitchFamily="18" charset="2"/>
              </a:rPr>
              <a:t>Illustration for two values of </a:t>
            </a:r>
            <a:r>
              <a:rPr lang="el-GR" i="1">
                <a:sym typeface="Symbol" pitchFamily="18" charset="2"/>
              </a:rPr>
              <a:t>κ</a:t>
            </a:r>
          </a:p>
        </p:txBody>
      </p:sp>
      <p:sp>
        <p:nvSpPr>
          <p:cNvPr id="86019" name="Text Box 4"/>
          <p:cNvSpPr txBox="1">
            <a:spLocks noChangeArrowheads="1"/>
          </p:cNvSpPr>
          <p:nvPr/>
        </p:nvSpPr>
        <p:spPr bwMode="auto">
          <a:xfrm>
            <a:off x="468313" y="2276475"/>
            <a:ext cx="8351837" cy="641350"/>
          </a:xfrm>
          <a:prstGeom prst="rect">
            <a:avLst/>
          </a:prstGeom>
          <a:noFill/>
          <a:ln w="9525">
            <a:noFill/>
            <a:miter lim="800000"/>
            <a:headEnd/>
            <a:tailEnd/>
          </a:ln>
        </p:spPr>
        <p:txBody>
          <a:bodyPr>
            <a:spAutoFit/>
          </a:bodyPr>
          <a:lstStyle/>
          <a:p>
            <a:pPr marL="61913" indent="-61913">
              <a:buFont typeface="Arial" charset="0"/>
              <a:buChar char="•"/>
            </a:pPr>
            <a:r>
              <a:rPr lang="en-US"/>
              <a:t>It is seen that the residual </a:t>
            </a:r>
            <a:r>
              <a:rPr lang="en-US" i="1"/>
              <a:t>X’(t,</a:t>
            </a:r>
            <a:r>
              <a:rPr lang="en-US" b="1" i="1"/>
              <a:t>a</a:t>
            </a:r>
            <a:r>
              <a:rPr lang="en-US" i="1"/>
              <a:t> )</a:t>
            </a:r>
            <a:r>
              <a:rPr lang="en-US"/>
              <a:t> = </a:t>
            </a:r>
            <a:r>
              <a:rPr lang="en-US" i="1"/>
              <a:t>X(t,</a:t>
            </a:r>
            <a:r>
              <a:rPr lang="en-US" b="1" i="1"/>
              <a:t>a</a:t>
            </a:r>
            <a:r>
              <a:rPr lang="en-US" i="1"/>
              <a:t> )</a:t>
            </a:r>
            <a:r>
              <a:rPr lang="en-US"/>
              <a:t> –</a:t>
            </a:r>
            <a:r>
              <a:rPr lang="en-US" i="1"/>
              <a:t>U</a:t>
            </a:r>
            <a:r>
              <a:rPr lang="en-US" i="1" baseline="-25000"/>
              <a:t> </a:t>
            </a:r>
            <a:r>
              <a:rPr lang="en-US" i="1"/>
              <a:t>t </a:t>
            </a:r>
            <a:r>
              <a:rPr lang="en-US"/>
              <a:t>stabilizes after a travel distance of a few </a:t>
            </a:r>
            <a:r>
              <a:rPr lang="en-US" i="1"/>
              <a:t>A=R</a:t>
            </a:r>
            <a:r>
              <a:rPr lang="en-US"/>
              <a:t>.</a:t>
            </a:r>
          </a:p>
        </p:txBody>
      </p:sp>
      <p:pic>
        <p:nvPicPr>
          <p:cNvPr id="86020" name="Picture 3"/>
          <p:cNvPicPr>
            <a:picLocks noChangeAspect="1" noChangeArrowheads="1"/>
          </p:cNvPicPr>
          <p:nvPr/>
        </p:nvPicPr>
        <p:blipFill>
          <a:blip r:embed="rId3"/>
          <a:srcRect/>
          <a:stretch>
            <a:fillRect/>
          </a:stretch>
        </p:blipFill>
        <p:spPr bwMode="auto">
          <a:xfrm>
            <a:off x="2124075" y="2997200"/>
            <a:ext cx="457993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179388" y="692150"/>
            <a:ext cx="8964612" cy="336550"/>
          </a:xfrm>
          <a:prstGeom prst="rect">
            <a:avLst/>
          </a:prstGeom>
          <a:noFill/>
          <a:ln w="9525" algn="ctr">
            <a:noFill/>
            <a:miter lim="800000"/>
            <a:headEnd/>
            <a:tailEnd/>
          </a:ln>
        </p:spPr>
        <p:txBody>
          <a:bodyPr>
            <a:spAutoFit/>
          </a:bodyPr>
          <a:lstStyle/>
          <a:p>
            <a:endParaRPr lang="en-US" sz="1600" b="1"/>
          </a:p>
        </p:txBody>
      </p:sp>
      <p:sp>
        <p:nvSpPr>
          <p:cNvPr id="88066" name="Text Box 3"/>
          <p:cNvSpPr txBox="1">
            <a:spLocks noChangeArrowheads="1"/>
          </p:cNvSpPr>
          <p:nvPr/>
        </p:nvSpPr>
        <p:spPr bwMode="auto">
          <a:xfrm>
            <a:off x="250825" y="1773238"/>
            <a:ext cx="8662988" cy="1938337"/>
          </a:xfrm>
          <a:prstGeom prst="rect">
            <a:avLst/>
          </a:prstGeom>
          <a:noFill/>
          <a:ln w="9525" algn="ctr">
            <a:noFill/>
            <a:miter lim="800000"/>
            <a:headEnd/>
            <a:tailEnd/>
          </a:ln>
        </p:spPr>
        <p:txBody>
          <a:bodyPr>
            <a:spAutoFit/>
          </a:bodyPr>
          <a:lstStyle/>
          <a:p>
            <a:pPr marL="371475" indent="-371475">
              <a:spcBef>
                <a:spcPct val="50000"/>
              </a:spcBef>
              <a:buFontTx/>
              <a:buAutoNum type="arabicPeriod"/>
            </a:pPr>
            <a:r>
              <a:rPr lang="en-US" sz="2400"/>
              <a:t>V</a:t>
            </a:r>
            <a:r>
              <a:rPr lang="en-US" sz="2400" baseline="-25000"/>
              <a:t>in </a:t>
            </a:r>
            <a:r>
              <a:rPr lang="en-US" sz="2400"/>
              <a:t>/U=3</a:t>
            </a:r>
            <a:r>
              <a:rPr lang="el-GR" sz="2400"/>
              <a:t>κ</a:t>
            </a:r>
            <a:r>
              <a:rPr lang="en-US" sz="2400"/>
              <a:t>/2 </a:t>
            </a:r>
            <a:r>
              <a:rPr lang="en-US" sz="2400">
                <a:sym typeface="Symbol" pitchFamily="18" charset="2"/>
              </a:rPr>
              <a:t> 0 and residence time </a:t>
            </a:r>
            <a:r>
              <a:rPr lang="en-US" sz="2000">
                <a:sym typeface="Symbol" pitchFamily="18" charset="2"/>
              </a:rPr>
              <a:t></a:t>
            </a:r>
            <a:r>
              <a:rPr lang="en-US" sz="2400">
                <a:sym typeface="Symbol" pitchFamily="18" charset="2"/>
              </a:rPr>
              <a:t> </a:t>
            </a:r>
            <a:r>
              <a:rPr lang="en-US" sz="2400"/>
              <a:t>;  </a:t>
            </a:r>
          </a:p>
          <a:p>
            <a:pPr marL="371475" indent="-371475">
              <a:spcBef>
                <a:spcPct val="50000"/>
              </a:spcBef>
              <a:buFontTx/>
              <a:buAutoNum type="arabicPeriod"/>
            </a:pPr>
            <a:r>
              <a:rPr lang="en-US" sz="2400"/>
              <a:t>mass flux through inclusion ~A</a:t>
            </a:r>
            <a:r>
              <a:rPr lang="en-US" sz="2400" baseline="-25000"/>
              <a:t>wake</a:t>
            </a:r>
            <a:r>
              <a:rPr lang="en-US" sz="2400"/>
              <a:t> U= AV</a:t>
            </a:r>
            <a:r>
              <a:rPr lang="en-US" sz="2400" baseline="-25000"/>
              <a:t>in</a:t>
            </a:r>
            <a:r>
              <a:rPr lang="en-US" sz="2400"/>
              <a:t>  </a:t>
            </a:r>
            <a:r>
              <a:rPr lang="en-US" sz="2400">
                <a:sym typeface="Symbol" pitchFamily="18" charset="2"/>
              </a:rPr>
              <a:t> 0</a:t>
            </a:r>
          </a:p>
          <a:p>
            <a:pPr marL="371475" indent="-371475">
              <a:spcBef>
                <a:spcPct val="50000"/>
              </a:spcBef>
              <a:buFontTx/>
              <a:buAutoNum type="arabicPeriod"/>
            </a:pPr>
            <a:r>
              <a:rPr lang="en-US" sz="2400">
                <a:sym typeface="Symbol" pitchFamily="18" charset="2"/>
              </a:rPr>
              <a:t>the proportion of inclusions of conductivity </a:t>
            </a:r>
            <a:r>
              <a:rPr lang="el-GR" sz="2400"/>
              <a:t>κ</a:t>
            </a:r>
            <a:r>
              <a:rPr lang="en-US" sz="2400"/>
              <a:t>=</a:t>
            </a:r>
            <a:r>
              <a:rPr lang="en-US" sz="2400" i="1"/>
              <a:t>K</a:t>
            </a:r>
            <a:r>
              <a:rPr lang="en-US" sz="2400"/>
              <a:t>/</a:t>
            </a:r>
            <a:r>
              <a:rPr lang="en-US" sz="2400" i="1"/>
              <a:t>K</a:t>
            </a:r>
            <a:r>
              <a:rPr lang="en-US" sz="2400"/>
              <a:t>ef  is f(</a:t>
            </a:r>
            <a:r>
              <a:rPr lang="el-GR" sz="2400"/>
              <a:t>κ</a:t>
            </a:r>
            <a:r>
              <a:rPr lang="en-US" sz="2400"/>
              <a:t>) d</a:t>
            </a:r>
            <a:r>
              <a:rPr lang="el-GR" sz="2400"/>
              <a:t>κ</a:t>
            </a:r>
            <a:r>
              <a:rPr lang="en-US" sz="2400"/>
              <a:t>= f(</a:t>
            </a:r>
            <a:r>
              <a:rPr lang="en-US" sz="2400" i="1"/>
              <a:t>Y</a:t>
            </a:r>
            <a:r>
              <a:rPr lang="en-US" sz="2400"/>
              <a:t>) d</a:t>
            </a:r>
            <a:r>
              <a:rPr lang="en-US" sz="2400" i="1"/>
              <a:t>Y</a:t>
            </a:r>
            <a:r>
              <a:rPr lang="en-US" sz="2400"/>
              <a:t> which increases with </a:t>
            </a:r>
            <a:r>
              <a:rPr lang="en-US" sz="2400">
                <a:sym typeface="Symbol" pitchFamily="18" charset="2"/>
              </a:rPr>
              <a:t></a:t>
            </a:r>
            <a:r>
              <a:rPr lang="en-US" sz="2400" baseline="-25000">
                <a:sym typeface="Symbol" pitchFamily="18" charset="2"/>
              </a:rPr>
              <a:t>Y</a:t>
            </a:r>
            <a:r>
              <a:rPr lang="en-US" sz="2400" baseline="30000">
                <a:sym typeface="Symbol" pitchFamily="18" charset="2"/>
              </a:rPr>
              <a:t>2</a:t>
            </a:r>
            <a:endParaRPr lang="el-GR" sz="2400" baseline="30000">
              <a:sym typeface="Symbol" pitchFamily="18" charset="2"/>
            </a:endParaRPr>
          </a:p>
        </p:txBody>
      </p:sp>
      <p:sp>
        <p:nvSpPr>
          <p:cNvPr id="88067" name="Rectangle 4"/>
          <p:cNvSpPr>
            <a:spLocks noGrp="1" noChangeArrowheads="1"/>
          </p:cNvSpPr>
          <p:nvPr>
            <p:ph type="title"/>
          </p:nvPr>
        </p:nvSpPr>
        <p:spPr>
          <a:xfrm>
            <a:off x="539750" y="620713"/>
            <a:ext cx="8229600" cy="709612"/>
          </a:xfrm>
        </p:spPr>
        <p:txBody>
          <a:bodyPr/>
          <a:lstStyle/>
          <a:p>
            <a:pPr eaLnBrk="1" hangingPunct="1"/>
            <a:r>
              <a:rPr lang="it-IT" smtClean="0"/>
              <a:t>Main features: “Slow” transport</a:t>
            </a:r>
          </a:p>
        </p:txBody>
      </p:sp>
      <p:pic>
        <p:nvPicPr>
          <p:cNvPr id="88068" name="Picture 3"/>
          <p:cNvPicPr>
            <a:picLocks noChangeAspect="1" noChangeArrowheads="1"/>
          </p:cNvPicPr>
          <p:nvPr/>
        </p:nvPicPr>
        <p:blipFill>
          <a:blip r:embed="rId2"/>
          <a:srcRect/>
          <a:stretch>
            <a:fillRect/>
          </a:stretch>
        </p:blipFill>
        <p:spPr bwMode="auto">
          <a:xfrm>
            <a:off x="2843213" y="3789363"/>
            <a:ext cx="4019550" cy="297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flipV="1">
            <a:off x="287338" y="1916113"/>
            <a:ext cx="8856662" cy="1384300"/>
          </a:xfrm>
          <a:prstGeom prst="rect">
            <a:avLst/>
          </a:prstGeom>
          <a:noFill/>
          <a:ln w="9525" algn="ctr">
            <a:noFill/>
            <a:miter lim="800000"/>
            <a:headEnd/>
            <a:tailEnd/>
          </a:ln>
        </p:spPr>
        <p:txBody>
          <a:bodyPr rot="10800000">
            <a:spAutoFit/>
          </a:bodyPr>
          <a:lstStyle/>
          <a:p>
            <a:pPr marL="457200" indent="-457200">
              <a:spcBef>
                <a:spcPct val="50000"/>
              </a:spcBef>
              <a:buFont typeface="Arial" charset="0"/>
              <a:buAutoNum type="arabicPeriod"/>
            </a:pPr>
            <a:r>
              <a:rPr lang="en-US" sz="2400"/>
              <a:t>For </a:t>
            </a:r>
            <a:r>
              <a:rPr lang="el-GR" sz="2400" i="1"/>
              <a:t>κ</a:t>
            </a:r>
            <a:r>
              <a:rPr lang="el-GR" sz="2400" i="1">
                <a:sym typeface="Symbol" pitchFamily="18" charset="2"/>
              </a:rPr>
              <a:t></a:t>
            </a:r>
            <a:r>
              <a:rPr lang="en-US" sz="2400" i="1">
                <a:sym typeface="Symbol" pitchFamily="18" charset="2"/>
              </a:rPr>
              <a:t> , V</a:t>
            </a:r>
            <a:r>
              <a:rPr lang="en-US" sz="2400" i="1" baseline="-25000">
                <a:sym typeface="Symbol" pitchFamily="18" charset="2"/>
              </a:rPr>
              <a:t>in </a:t>
            </a:r>
            <a:r>
              <a:rPr lang="en-US" sz="2400" i="1">
                <a:sym typeface="Symbol" pitchFamily="18" charset="2"/>
              </a:rPr>
              <a:t>/U3 </a:t>
            </a:r>
            <a:r>
              <a:rPr lang="en-US" sz="2400">
                <a:sym typeface="Symbol" pitchFamily="18" charset="2"/>
              </a:rPr>
              <a:t>due to the constraining effect of the matrix. </a:t>
            </a:r>
          </a:p>
          <a:p>
            <a:pPr marL="457200" indent="-457200">
              <a:spcBef>
                <a:spcPct val="50000"/>
              </a:spcBef>
              <a:buFont typeface="Arial" charset="0"/>
              <a:buAutoNum type="arabicPeriod"/>
            </a:pPr>
            <a:r>
              <a:rPr lang="en-US" sz="2400">
                <a:sym typeface="Symbol" pitchFamily="18" charset="2"/>
              </a:rPr>
              <a:t>Residence time </a:t>
            </a:r>
            <a:r>
              <a:rPr lang="en-US" sz="2400" i="1">
                <a:sym typeface="Symbol" pitchFamily="18" charset="2"/>
              </a:rPr>
              <a:t></a:t>
            </a:r>
            <a:r>
              <a:rPr lang="en-US" sz="2400" i="1" baseline="-25000">
                <a:sym typeface="Symbol" pitchFamily="18" charset="2"/>
              </a:rPr>
              <a:t>Rmax </a:t>
            </a:r>
            <a:r>
              <a:rPr lang="en-US" sz="2400" i="1">
                <a:sym typeface="Symbol" pitchFamily="18" charset="2"/>
              </a:rPr>
              <a:t> -3R/U </a:t>
            </a:r>
            <a:r>
              <a:rPr lang="en-US" sz="2400">
                <a:sym typeface="Symbol" pitchFamily="18" charset="2"/>
              </a:rPr>
              <a:t>and mass flux </a:t>
            </a:r>
            <a:r>
              <a:rPr lang="en-US" sz="2400" i="1"/>
              <a:t>~A</a:t>
            </a:r>
            <a:r>
              <a:rPr lang="en-US" sz="2400" i="1" baseline="-25000"/>
              <a:t>wake</a:t>
            </a:r>
            <a:r>
              <a:rPr lang="en-US" sz="2400"/>
              <a:t> </a:t>
            </a:r>
            <a:r>
              <a:rPr lang="en-US" sz="2400" i="1"/>
              <a:t>=3A</a:t>
            </a:r>
          </a:p>
        </p:txBody>
      </p:sp>
      <p:pic>
        <p:nvPicPr>
          <p:cNvPr id="89090" name="Picture 3"/>
          <p:cNvPicPr>
            <a:picLocks noChangeAspect="1" noChangeArrowheads="1"/>
          </p:cNvPicPr>
          <p:nvPr/>
        </p:nvPicPr>
        <p:blipFill>
          <a:blip r:embed="rId2"/>
          <a:srcRect/>
          <a:stretch>
            <a:fillRect/>
          </a:stretch>
        </p:blipFill>
        <p:spPr bwMode="auto">
          <a:xfrm>
            <a:off x="2843213" y="3789363"/>
            <a:ext cx="4019550" cy="2970212"/>
          </a:xfrm>
          <a:prstGeom prst="rect">
            <a:avLst/>
          </a:prstGeom>
          <a:noFill/>
          <a:ln w="9525">
            <a:noFill/>
            <a:miter lim="800000"/>
            <a:headEnd/>
            <a:tailEnd/>
          </a:ln>
        </p:spPr>
      </p:pic>
      <p:sp>
        <p:nvSpPr>
          <p:cNvPr id="89091" name="Text Box 4"/>
          <p:cNvSpPr txBox="1">
            <a:spLocks noChangeArrowheads="1"/>
          </p:cNvSpPr>
          <p:nvPr/>
        </p:nvSpPr>
        <p:spPr bwMode="auto">
          <a:xfrm>
            <a:off x="179388" y="4581525"/>
            <a:ext cx="8697912" cy="336550"/>
          </a:xfrm>
          <a:prstGeom prst="rect">
            <a:avLst/>
          </a:prstGeom>
          <a:noFill/>
          <a:ln w="9525" algn="ctr">
            <a:noFill/>
            <a:miter lim="800000"/>
            <a:headEnd/>
            <a:tailEnd/>
          </a:ln>
        </p:spPr>
        <p:txBody>
          <a:bodyPr>
            <a:spAutoFit/>
          </a:bodyPr>
          <a:lstStyle/>
          <a:p>
            <a:pPr>
              <a:spcBef>
                <a:spcPct val="50000"/>
              </a:spcBef>
            </a:pPr>
            <a:endParaRPr lang="en-US" sz="1600" b="1"/>
          </a:p>
        </p:txBody>
      </p:sp>
      <p:sp>
        <p:nvSpPr>
          <p:cNvPr id="89092" name="Rectangle 5"/>
          <p:cNvSpPr>
            <a:spLocks noGrp="1" noChangeArrowheads="1"/>
          </p:cNvSpPr>
          <p:nvPr>
            <p:ph type="title"/>
          </p:nvPr>
        </p:nvSpPr>
        <p:spPr>
          <a:xfrm>
            <a:off x="611188" y="692150"/>
            <a:ext cx="8229600" cy="709613"/>
          </a:xfrm>
        </p:spPr>
        <p:txBody>
          <a:bodyPr/>
          <a:lstStyle/>
          <a:p>
            <a:pPr eaLnBrk="1" hangingPunct="1"/>
            <a:r>
              <a:rPr lang="it-IT" smtClean="0"/>
              <a:t>Main features: “Fast” transport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p:txBody>
          <a:bodyPr/>
          <a:lstStyle/>
          <a:p>
            <a:r>
              <a:rPr lang="it-IT" smtClean="0"/>
              <a:t>Flow</a:t>
            </a:r>
          </a:p>
        </p:txBody>
      </p:sp>
      <p:sp>
        <p:nvSpPr>
          <p:cNvPr id="25602" name="Segnaposto contenuto 2"/>
          <p:cNvSpPr>
            <a:spLocks noGrp="1"/>
          </p:cNvSpPr>
          <p:nvPr>
            <p:ph idx="1"/>
          </p:nvPr>
        </p:nvSpPr>
        <p:spPr/>
        <p:txBody>
          <a:bodyPr/>
          <a:lstStyle/>
          <a:p>
            <a:r>
              <a:rPr lang="en-US" smtClean="0"/>
              <a:t>Experimental determination of flow and transport equations: a laboratory column or a sample (core) of scale L&gt;ℓ.</a:t>
            </a:r>
            <a:endParaRPr lang="it-IT" smtClean="0"/>
          </a:p>
        </p:txBody>
      </p:sp>
      <p:pic>
        <p:nvPicPr>
          <p:cNvPr id="25603" name="Picture 2"/>
          <p:cNvPicPr>
            <a:picLocks noChangeAspect="1" noChangeArrowheads="1"/>
          </p:cNvPicPr>
          <p:nvPr/>
        </p:nvPicPr>
        <p:blipFill>
          <a:blip r:embed="rId2"/>
          <a:srcRect/>
          <a:stretch>
            <a:fillRect/>
          </a:stretch>
        </p:blipFill>
        <p:spPr bwMode="auto">
          <a:xfrm>
            <a:off x="2700338" y="2924175"/>
            <a:ext cx="3614737" cy="370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olo 1"/>
          <p:cNvSpPr>
            <a:spLocks noGrp="1"/>
          </p:cNvSpPr>
          <p:nvPr>
            <p:ph type="title"/>
          </p:nvPr>
        </p:nvSpPr>
        <p:spPr/>
        <p:txBody>
          <a:bodyPr/>
          <a:lstStyle/>
          <a:p>
            <a:endParaRPr lang="he-IL" smtClean="0"/>
          </a:p>
        </p:txBody>
      </p:sp>
      <p:sp>
        <p:nvSpPr>
          <p:cNvPr id="90114" name="Segnaposto contenuto 2"/>
          <p:cNvSpPr>
            <a:spLocks noGrp="1"/>
          </p:cNvSpPr>
          <p:nvPr>
            <p:ph idx="1"/>
          </p:nvPr>
        </p:nvSpPr>
        <p:spPr>
          <a:xfrm>
            <a:off x="395288" y="1916113"/>
            <a:ext cx="8229600" cy="720725"/>
          </a:xfrm>
        </p:spPr>
        <p:txBody>
          <a:bodyPr/>
          <a:lstStyle/>
          <a:p>
            <a:pPr>
              <a:buFont typeface="Wingdings" pitchFamily="2" charset="2"/>
              <a:buNone/>
            </a:pPr>
            <a:r>
              <a:rPr lang="it-IT" smtClean="0"/>
              <a:t>	</a:t>
            </a:r>
            <a:r>
              <a:rPr lang="it-IT" sz="2400" smtClean="0"/>
              <a:t>interior velocity V</a:t>
            </a:r>
            <a:r>
              <a:rPr lang="it-IT" sz="2400" baseline="-25000" smtClean="0"/>
              <a:t>i			</a:t>
            </a:r>
            <a:r>
              <a:rPr lang="it-IT" sz="2400" smtClean="0"/>
              <a:t>residual travel time</a:t>
            </a:r>
            <a:endParaRPr lang="it-IT" sz="2400" baseline="-25000" smtClean="0"/>
          </a:p>
        </p:txBody>
      </p:sp>
      <p:pic>
        <p:nvPicPr>
          <p:cNvPr id="90115" name="Picture 6"/>
          <p:cNvPicPr>
            <a:picLocks noChangeAspect="1" noChangeArrowheads="1"/>
          </p:cNvPicPr>
          <p:nvPr/>
        </p:nvPicPr>
        <p:blipFill>
          <a:blip r:embed="rId2"/>
          <a:srcRect/>
          <a:stretch>
            <a:fillRect/>
          </a:stretch>
        </p:blipFill>
        <p:spPr bwMode="auto">
          <a:xfrm>
            <a:off x="0" y="2852738"/>
            <a:ext cx="4627563" cy="2879725"/>
          </a:xfrm>
          <a:prstGeom prst="rect">
            <a:avLst/>
          </a:prstGeom>
          <a:noFill/>
          <a:ln w="9525">
            <a:noFill/>
            <a:miter lim="800000"/>
            <a:headEnd/>
            <a:tailEnd/>
          </a:ln>
        </p:spPr>
      </p:pic>
      <p:pic>
        <p:nvPicPr>
          <p:cNvPr id="90116" name="Picture 7"/>
          <p:cNvPicPr>
            <a:picLocks noChangeAspect="1" noChangeArrowheads="1"/>
          </p:cNvPicPr>
          <p:nvPr/>
        </p:nvPicPr>
        <p:blipFill>
          <a:blip r:embed="rId3"/>
          <a:srcRect/>
          <a:stretch>
            <a:fillRect/>
          </a:stretch>
        </p:blipFill>
        <p:spPr bwMode="auto">
          <a:xfrm>
            <a:off x="4643438" y="2852738"/>
            <a:ext cx="4373562" cy="28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it-IT" smtClean="0"/>
              <a:t>Solute flux distribution: </a:t>
            </a:r>
            <a:br>
              <a:rPr lang="it-IT" smtClean="0"/>
            </a:br>
            <a:r>
              <a:rPr lang="it-IT" smtClean="0"/>
              <a:t>Approximate semi-analytical solution</a:t>
            </a:r>
          </a:p>
        </p:txBody>
      </p:sp>
      <p:sp>
        <p:nvSpPr>
          <p:cNvPr id="4100" name="Text Box 5"/>
          <p:cNvSpPr txBox="1">
            <a:spLocks noChangeArrowheads="1"/>
          </p:cNvSpPr>
          <p:nvPr/>
        </p:nvSpPr>
        <p:spPr bwMode="auto">
          <a:xfrm>
            <a:off x="468313" y="1557338"/>
            <a:ext cx="7991475" cy="2100262"/>
          </a:xfrm>
          <a:prstGeom prst="rect">
            <a:avLst/>
          </a:prstGeom>
          <a:noFill/>
          <a:ln w="9525">
            <a:noFill/>
            <a:miter lim="800000"/>
            <a:headEnd/>
            <a:tailEnd/>
          </a:ln>
        </p:spPr>
        <p:txBody>
          <a:bodyPr>
            <a:spAutoFit/>
          </a:bodyPr>
          <a:lstStyle/>
          <a:p>
            <a:pPr marL="182563" indent="-182563">
              <a:spcBef>
                <a:spcPct val="50000"/>
              </a:spcBef>
              <a:buFontTx/>
              <a:buChar char="•"/>
            </a:pPr>
            <a:r>
              <a:rPr lang="it-IT" sz="2400"/>
              <a:t>Under the ergodic assumption, the solute flux is equal to the travel time distribution</a:t>
            </a:r>
          </a:p>
          <a:p>
            <a:pPr marL="182563" indent="-182563">
              <a:spcBef>
                <a:spcPct val="50000"/>
              </a:spcBef>
              <a:buFontTx/>
              <a:buChar char="•"/>
            </a:pPr>
            <a:r>
              <a:rPr lang="it-IT" sz="2400"/>
              <a:t>Travel time is considered as the sum of independent contributions, deriving from the sequence of inclusions encountered by the solute particle</a:t>
            </a:r>
          </a:p>
        </p:txBody>
      </p:sp>
      <p:sp>
        <p:nvSpPr>
          <p:cNvPr id="4101" name="Text Box 9"/>
          <p:cNvSpPr txBox="1">
            <a:spLocks noChangeArrowheads="1"/>
          </p:cNvSpPr>
          <p:nvPr/>
        </p:nvSpPr>
        <p:spPr bwMode="auto">
          <a:xfrm>
            <a:off x="539750" y="5229225"/>
            <a:ext cx="4032250" cy="1192213"/>
          </a:xfrm>
          <a:prstGeom prst="rect">
            <a:avLst/>
          </a:prstGeom>
          <a:noFill/>
          <a:ln w="9525">
            <a:noFill/>
            <a:miter lim="800000"/>
            <a:headEnd/>
            <a:tailEnd/>
          </a:ln>
        </p:spPr>
        <p:txBody>
          <a:bodyPr>
            <a:spAutoFit/>
          </a:bodyPr>
          <a:lstStyle/>
          <a:p>
            <a:pPr marL="371475" indent="-371475">
              <a:spcBef>
                <a:spcPct val="50000"/>
              </a:spcBef>
            </a:pPr>
            <a:r>
              <a:rPr lang="it-IT" i="1"/>
              <a:t>Assumptions</a:t>
            </a:r>
            <a:r>
              <a:rPr lang="it-IT"/>
              <a:t>: </a:t>
            </a:r>
          </a:p>
          <a:p>
            <a:pPr marL="371475" indent="-371475">
              <a:spcBef>
                <a:spcPct val="50000"/>
              </a:spcBef>
              <a:buFontTx/>
              <a:buAutoNum type="romanLcParenBoth"/>
            </a:pPr>
            <a:r>
              <a:rPr lang="it-IT"/>
              <a:t>Isotropic K</a:t>
            </a:r>
          </a:p>
          <a:p>
            <a:pPr marL="371475" indent="-371475">
              <a:spcBef>
                <a:spcPct val="50000"/>
              </a:spcBef>
              <a:buFontTx/>
              <a:buAutoNum type="romanLcParenBoth"/>
            </a:pPr>
            <a:r>
              <a:rPr lang="it-IT"/>
              <a:t>Flux proportional injection mode</a:t>
            </a:r>
          </a:p>
        </p:txBody>
      </p:sp>
      <p:graphicFrame>
        <p:nvGraphicFramePr>
          <p:cNvPr id="4098" name="Object 12"/>
          <p:cNvGraphicFramePr>
            <a:graphicFrameLocks noChangeAspect="1"/>
          </p:cNvGraphicFramePr>
          <p:nvPr>
            <p:ph idx="1"/>
          </p:nvPr>
        </p:nvGraphicFramePr>
        <p:xfrm>
          <a:off x="1692275" y="3933825"/>
          <a:ext cx="5280025" cy="1120775"/>
        </p:xfrm>
        <a:graphic>
          <a:graphicData uri="http://schemas.openxmlformats.org/presentationml/2006/ole">
            <p:oleObj spid="_x0000_s4098" name="Equation" r:id="rId3" imgW="2095200" imgH="444240"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it-IT" smtClean="0"/>
              <a:t>Solute flux distribution: </a:t>
            </a:r>
            <a:br>
              <a:rPr lang="it-IT" smtClean="0"/>
            </a:br>
            <a:r>
              <a:rPr lang="it-IT" smtClean="0"/>
              <a:t>Approximate semi-analytical solution</a:t>
            </a:r>
          </a:p>
        </p:txBody>
      </p:sp>
      <p:graphicFrame>
        <p:nvGraphicFramePr>
          <p:cNvPr id="5122" name="Object 4"/>
          <p:cNvGraphicFramePr>
            <a:graphicFrameLocks noChangeAspect="1"/>
          </p:cNvGraphicFramePr>
          <p:nvPr>
            <p:ph sz="half" idx="1"/>
          </p:nvPr>
        </p:nvGraphicFramePr>
        <p:xfrm>
          <a:off x="3995738" y="2314575"/>
          <a:ext cx="3744912" cy="542925"/>
        </p:xfrm>
        <a:graphic>
          <a:graphicData uri="http://schemas.openxmlformats.org/presentationml/2006/ole">
            <p:oleObj spid="_x0000_s5122" name="Equation" r:id="rId3" imgW="1841400" imgH="266400" progId="Equation.3">
              <p:embed/>
            </p:oleObj>
          </a:graphicData>
        </a:graphic>
      </p:graphicFrame>
      <p:graphicFrame>
        <p:nvGraphicFramePr>
          <p:cNvPr id="5123" name="Object 6"/>
          <p:cNvGraphicFramePr>
            <a:graphicFrameLocks noChangeAspect="1"/>
          </p:cNvGraphicFramePr>
          <p:nvPr>
            <p:ph sz="half" idx="2"/>
          </p:nvPr>
        </p:nvGraphicFramePr>
        <p:xfrm>
          <a:off x="539750" y="3716338"/>
          <a:ext cx="2879725" cy="984250"/>
        </p:xfrm>
        <a:graphic>
          <a:graphicData uri="http://schemas.openxmlformats.org/presentationml/2006/ole">
            <p:oleObj spid="_x0000_s5123" name="Equation" r:id="rId4" imgW="1485720" imgH="507960" progId="Equation.3">
              <p:embed/>
            </p:oleObj>
          </a:graphicData>
        </a:graphic>
      </p:graphicFrame>
      <p:sp>
        <p:nvSpPr>
          <p:cNvPr id="5126" name="Text Box 9"/>
          <p:cNvSpPr txBox="1">
            <a:spLocks noChangeArrowheads="1"/>
          </p:cNvSpPr>
          <p:nvPr/>
        </p:nvSpPr>
        <p:spPr bwMode="auto">
          <a:xfrm>
            <a:off x="539750" y="2060575"/>
            <a:ext cx="2952750" cy="1311275"/>
          </a:xfrm>
          <a:prstGeom prst="rect">
            <a:avLst/>
          </a:prstGeom>
          <a:noFill/>
          <a:ln w="9525">
            <a:noFill/>
            <a:miter lim="800000"/>
            <a:headEnd/>
            <a:tailEnd/>
          </a:ln>
        </p:spPr>
        <p:txBody>
          <a:bodyPr>
            <a:spAutoFit/>
          </a:bodyPr>
          <a:lstStyle/>
          <a:p>
            <a:pPr>
              <a:spcBef>
                <a:spcPct val="50000"/>
              </a:spcBef>
              <a:buFontTx/>
              <a:buChar char="•"/>
            </a:pPr>
            <a:r>
              <a:rPr lang="it-IT" sz="2000"/>
              <a:t>The travel time distribution derives from the multiple convolution of a </a:t>
            </a:r>
            <a:r>
              <a:rPr lang="it-IT" sz="2000" i="1"/>
              <a:t>kernel</a:t>
            </a:r>
          </a:p>
        </p:txBody>
      </p:sp>
      <p:sp>
        <p:nvSpPr>
          <p:cNvPr id="5127" name="Rectangle 10"/>
          <p:cNvSpPr>
            <a:spLocks noChangeArrowheads="1"/>
          </p:cNvSpPr>
          <p:nvPr/>
        </p:nvSpPr>
        <p:spPr bwMode="auto">
          <a:xfrm>
            <a:off x="3851275" y="2133600"/>
            <a:ext cx="4176713" cy="863600"/>
          </a:xfrm>
          <a:prstGeom prst="rect">
            <a:avLst/>
          </a:prstGeom>
          <a:noFill/>
          <a:ln w="9525">
            <a:solidFill>
              <a:schemeClr val="tx1"/>
            </a:solidFill>
            <a:miter lim="800000"/>
            <a:headEnd/>
            <a:tailEnd/>
          </a:ln>
        </p:spPr>
        <p:txBody>
          <a:bodyPr wrap="none" anchor="ctr"/>
          <a:lstStyle/>
          <a:p>
            <a:endParaRPr lang="he-IL"/>
          </a:p>
        </p:txBody>
      </p:sp>
      <p:sp>
        <p:nvSpPr>
          <p:cNvPr id="5128" name="Text Box 11"/>
          <p:cNvSpPr txBox="1">
            <a:spLocks noChangeArrowheads="1"/>
          </p:cNvSpPr>
          <p:nvPr/>
        </p:nvSpPr>
        <p:spPr bwMode="auto">
          <a:xfrm>
            <a:off x="4500563" y="3429000"/>
            <a:ext cx="4464050" cy="2843213"/>
          </a:xfrm>
          <a:prstGeom prst="rect">
            <a:avLst/>
          </a:prstGeom>
          <a:noFill/>
          <a:ln w="9525">
            <a:noFill/>
            <a:miter lim="800000"/>
            <a:headEnd/>
            <a:tailEnd/>
          </a:ln>
        </p:spPr>
        <p:txBody>
          <a:bodyPr>
            <a:spAutoFit/>
          </a:bodyPr>
          <a:lstStyle/>
          <a:p>
            <a:pPr marL="342900" indent="-342900">
              <a:spcBef>
                <a:spcPct val="50000"/>
              </a:spcBef>
            </a:pPr>
            <a:r>
              <a:rPr lang="it-IT"/>
              <a:t>PARAMETERS (</a:t>
            </a:r>
            <a:r>
              <a:rPr lang="it-IT" i="1"/>
              <a:t>Lognormal Y</a:t>
            </a:r>
            <a:r>
              <a:rPr lang="it-IT"/>
              <a:t>):</a:t>
            </a:r>
          </a:p>
          <a:p>
            <a:pPr marL="342900" indent="-342900">
              <a:spcBef>
                <a:spcPct val="50000"/>
              </a:spcBef>
              <a:buFontTx/>
              <a:buAutoNum type="arabicPeriod"/>
            </a:pPr>
            <a:r>
              <a:rPr lang="it-IT"/>
              <a:t>Mean velocity </a:t>
            </a:r>
            <a:r>
              <a:rPr lang="it-IT" i="1"/>
              <a:t>U</a:t>
            </a:r>
          </a:p>
          <a:p>
            <a:pPr marL="342900" indent="-342900">
              <a:spcBef>
                <a:spcPct val="50000"/>
              </a:spcBef>
              <a:buFontTx/>
              <a:buAutoNum type="arabicPeriod"/>
            </a:pPr>
            <a:r>
              <a:rPr lang="it-IT"/>
              <a:t>Logconductivity Integral scale </a:t>
            </a:r>
            <a:r>
              <a:rPr lang="it-IT" i="1"/>
              <a:t>I</a:t>
            </a:r>
          </a:p>
          <a:p>
            <a:pPr marL="342900" indent="-342900">
              <a:spcBef>
                <a:spcPct val="50000"/>
              </a:spcBef>
              <a:buFontTx/>
              <a:buAutoNum type="arabicPeriod"/>
            </a:pPr>
            <a:r>
              <a:rPr lang="it-IT"/>
              <a:t>Logconductivity variance </a:t>
            </a:r>
          </a:p>
          <a:p>
            <a:pPr marL="342900" indent="-342900">
              <a:spcBef>
                <a:spcPct val="50000"/>
              </a:spcBef>
              <a:buFontTx/>
              <a:buAutoNum type="arabicPeriod"/>
            </a:pPr>
            <a:r>
              <a:rPr lang="it-IT"/>
              <a:t>Inclusions density </a:t>
            </a:r>
            <a:r>
              <a:rPr lang="it-IT" i="1"/>
              <a:t>n</a:t>
            </a:r>
          </a:p>
          <a:p>
            <a:pPr marL="342900" indent="-342900">
              <a:spcBef>
                <a:spcPct val="50000"/>
              </a:spcBef>
              <a:buFontTx/>
              <a:buAutoNum type="arabicPeriod"/>
            </a:pPr>
            <a:endParaRPr lang="it-IT"/>
          </a:p>
          <a:p>
            <a:pPr marL="342900" indent="-342900">
              <a:spcBef>
                <a:spcPct val="50000"/>
              </a:spcBef>
              <a:buFontTx/>
              <a:buAutoNum type="arabicPeriod"/>
            </a:pPr>
            <a:endParaRPr lang="it-IT"/>
          </a:p>
        </p:txBody>
      </p:sp>
      <p:graphicFrame>
        <p:nvGraphicFramePr>
          <p:cNvPr id="5124" name="Object 14"/>
          <p:cNvGraphicFramePr>
            <a:graphicFrameLocks noChangeAspect="1"/>
          </p:cNvGraphicFramePr>
          <p:nvPr/>
        </p:nvGraphicFramePr>
        <p:xfrm>
          <a:off x="7524750" y="4652963"/>
          <a:ext cx="295275" cy="333375"/>
        </p:xfrm>
        <a:graphic>
          <a:graphicData uri="http://schemas.openxmlformats.org/presentationml/2006/ole">
            <p:oleObj spid="_x0000_s5124" name="Equation" r:id="rId5" imgW="203040" imgH="22860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it-IT" smtClean="0"/>
              <a:t>The BTC kernel</a:t>
            </a:r>
          </a:p>
        </p:txBody>
      </p:sp>
      <p:sp>
        <p:nvSpPr>
          <p:cNvPr id="95234" name="Rectangle 3"/>
          <p:cNvSpPr>
            <a:spLocks noGrp="1" noChangeArrowheads="1"/>
          </p:cNvSpPr>
          <p:nvPr>
            <p:ph type="body" idx="1"/>
          </p:nvPr>
        </p:nvSpPr>
        <p:spPr>
          <a:xfrm>
            <a:off x="457200" y="1484313"/>
            <a:ext cx="2674938" cy="5184775"/>
          </a:xfrm>
        </p:spPr>
        <p:txBody>
          <a:bodyPr/>
          <a:lstStyle/>
          <a:p>
            <a:pPr eaLnBrk="1" hangingPunct="1">
              <a:lnSpc>
                <a:spcPct val="90000"/>
              </a:lnSpc>
              <a:spcBef>
                <a:spcPct val="50000"/>
              </a:spcBef>
            </a:pPr>
            <a:r>
              <a:rPr lang="it-IT" sz="2000" smtClean="0"/>
              <a:t>The pdf becomes more and more tailed for increasing variance;</a:t>
            </a:r>
          </a:p>
          <a:p>
            <a:pPr eaLnBrk="1" hangingPunct="1">
              <a:lnSpc>
                <a:spcPct val="90000"/>
              </a:lnSpc>
              <a:spcBef>
                <a:spcPct val="50000"/>
              </a:spcBef>
            </a:pPr>
            <a:r>
              <a:rPr lang="it-IT" sz="2000" smtClean="0"/>
              <a:t>Fast, preferential flow emerges;</a:t>
            </a:r>
          </a:p>
          <a:p>
            <a:pPr eaLnBrk="1" hangingPunct="1">
              <a:lnSpc>
                <a:spcPct val="90000"/>
              </a:lnSpc>
              <a:spcBef>
                <a:spcPct val="50000"/>
              </a:spcBef>
            </a:pPr>
            <a:r>
              <a:rPr lang="it-IT" sz="2000" smtClean="0"/>
              <a:t>Deviations from the inverse-Gaussian distribution become more significant</a:t>
            </a:r>
          </a:p>
        </p:txBody>
      </p:sp>
      <p:pic>
        <p:nvPicPr>
          <p:cNvPr id="95235" name="Picture 4"/>
          <p:cNvPicPr>
            <a:picLocks noChangeAspect="1" noChangeArrowheads="1"/>
          </p:cNvPicPr>
          <p:nvPr/>
        </p:nvPicPr>
        <p:blipFill>
          <a:blip r:embed="rId2"/>
          <a:srcRect/>
          <a:stretch>
            <a:fillRect/>
          </a:stretch>
        </p:blipFill>
        <p:spPr bwMode="auto">
          <a:xfrm>
            <a:off x="3132138" y="1844675"/>
            <a:ext cx="5668962" cy="389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9"/>
          <p:cNvPicPr>
            <a:picLocks noChangeAspect="1" noChangeArrowheads="1"/>
          </p:cNvPicPr>
          <p:nvPr/>
        </p:nvPicPr>
        <p:blipFill>
          <a:blip r:embed="rId3"/>
          <a:srcRect/>
          <a:stretch>
            <a:fillRect/>
          </a:stretch>
        </p:blipFill>
        <p:spPr bwMode="auto">
          <a:xfrm>
            <a:off x="2647950" y="1916113"/>
            <a:ext cx="6496050" cy="4648200"/>
          </a:xfrm>
          <a:prstGeom prst="rect">
            <a:avLst/>
          </a:prstGeom>
          <a:noFill/>
          <a:ln w="9525">
            <a:noFill/>
            <a:miter lim="800000"/>
            <a:headEnd/>
            <a:tailEnd/>
          </a:ln>
        </p:spPr>
      </p:pic>
      <p:sp>
        <p:nvSpPr>
          <p:cNvPr id="96258" name="Rectangle 4"/>
          <p:cNvSpPr>
            <a:spLocks noGrp="1" noChangeArrowheads="1"/>
          </p:cNvSpPr>
          <p:nvPr>
            <p:ph type="title"/>
          </p:nvPr>
        </p:nvSpPr>
        <p:spPr>
          <a:xfrm>
            <a:off x="457200" y="457200"/>
            <a:ext cx="8229600" cy="661988"/>
          </a:xfrm>
        </p:spPr>
        <p:txBody>
          <a:bodyPr/>
          <a:lstStyle/>
          <a:p>
            <a:pPr eaLnBrk="1" hangingPunct="1"/>
            <a:r>
              <a:rPr lang="it-IT" smtClean="0"/>
              <a:t>Analysis of the BTC: Gaussianity</a:t>
            </a:r>
          </a:p>
        </p:txBody>
      </p:sp>
      <p:sp>
        <p:nvSpPr>
          <p:cNvPr id="96259" name="Rectangle 5"/>
          <p:cNvSpPr>
            <a:spLocks noGrp="1" noChangeArrowheads="1"/>
          </p:cNvSpPr>
          <p:nvPr>
            <p:ph type="body" sz="half" idx="1"/>
          </p:nvPr>
        </p:nvSpPr>
        <p:spPr>
          <a:xfrm>
            <a:off x="0" y="1484313"/>
            <a:ext cx="2987675" cy="4687887"/>
          </a:xfrm>
        </p:spPr>
        <p:txBody>
          <a:bodyPr/>
          <a:lstStyle/>
          <a:p>
            <a:pPr eaLnBrk="1" hangingPunct="1">
              <a:spcAft>
                <a:spcPct val="10000"/>
              </a:spcAft>
            </a:pPr>
            <a:r>
              <a:rPr lang="it-IT" sz="1800" smtClean="0"/>
              <a:t>For moderate heterogeneity the solute flux rapidly converges toward Gaussianity</a:t>
            </a:r>
          </a:p>
          <a:p>
            <a:pPr eaLnBrk="1" hangingPunct="1">
              <a:spcAft>
                <a:spcPct val="10000"/>
              </a:spcAft>
            </a:pPr>
            <a:r>
              <a:rPr lang="it-IT" sz="1800" smtClean="0"/>
              <a:t>Convergence to Gauss is extremely slow for highly heterogeneous formations</a:t>
            </a:r>
          </a:p>
          <a:p>
            <a:pPr eaLnBrk="1" hangingPunct="1">
              <a:spcAft>
                <a:spcPct val="10000"/>
              </a:spcAft>
            </a:pPr>
            <a:r>
              <a:rPr lang="it-IT" sz="1800" smtClean="0"/>
              <a:t>Early and late arrivals characterize BTC</a:t>
            </a:r>
          </a:p>
          <a:p>
            <a:pPr eaLnBrk="1" hangingPunct="1">
              <a:spcAft>
                <a:spcPct val="10000"/>
              </a:spcAft>
            </a:pPr>
            <a:r>
              <a:rPr lang="it-IT" sz="1800" smtClean="0"/>
              <a:t>Solute hold-up in the low-</a:t>
            </a:r>
            <a:r>
              <a:rPr lang="it-IT" sz="1800" i="1" smtClean="0"/>
              <a:t>K</a:t>
            </a:r>
            <a:r>
              <a:rPr lang="it-IT" sz="1800" smtClean="0"/>
              <a:t> zones dominates the long and persistent tail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457200" y="457200"/>
            <a:ext cx="8229600" cy="709613"/>
          </a:xfrm>
        </p:spPr>
        <p:txBody>
          <a:bodyPr/>
          <a:lstStyle/>
          <a:p>
            <a:pPr eaLnBrk="1" hangingPunct="1"/>
            <a:r>
              <a:rPr lang="it-IT" smtClean="0"/>
              <a:t>Analysis of BTC: Gaussianity (2)</a:t>
            </a:r>
          </a:p>
        </p:txBody>
      </p:sp>
      <p:pic>
        <p:nvPicPr>
          <p:cNvPr id="98306" name="Picture 4"/>
          <p:cNvPicPr>
            <a:picLocks noChangeAspect="1" noChangeArrowheads="1"/>
          </p:cNvPicPr>
          <p:nvPr/>
        </p:nvPicPr>
        <p:blipFill>
          <a:blip r:embed="rId2"/>
          <a:srcRect/>
          <a:stretch>
            <a:fillRect/>
          </a:stretch>
        </p:blipFill>
        <p:spPr bwMode="auto">
          <a:xfrm>
            <a:off x="827088" y="1557338"/>
            <a:ext cx="7235825"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457200"/>
            <a:ext cx="8229600" cy="709613"/>
          </a:xfrm>
        </p:spPr>
        <p:txBody>
          <a:bodyPr/>
          <a:lstStyle/>
          <a:p>
            <a:pPr eaLnBrk="1" hangingPunct="1"/>
            <a:r>
              <a:rPr lang="it-IT" smtClean="0"/>
              <a:t>The BTC tail: power-law behaviour?</a:t>
            </a:r>
            <a:endParaRPr lang="it-IT" i="1" smtClean="0"/>
          </a:p>
        </p:txBody>
      </p:sp>
      <p:sp>
        <p:nvSpPr>
          <p:cNvPr id="99330" name="Rectangle 4"/>
          <p:cNvSpPr>
            <a:spLocks noGrp="1" noChangeArrowheads="1"/>
          </p:cNvSpPr>
          <p:nvPr>
            <p:ph type="body" sz="half" idx="1"/>
          </p:nvPr>
        </p:nvSpPr>
        <p:spPr>
          <a:xfrm>
            <a:off x="0" y="1773238"/>
            <a:ext cx="3419475" cy="4687887"/>
          </a:xfrm>
        </p:spPr>
        <p:txBody>
          <a:bodyPr/>
          <a:lstStyle/>
          <a:p>
            <a:pPr eaLnBrk="1" hangingPunct="1"/>
            <a:r>
              <a:rPr lang="it-IT" sz="2400" smtClean="0"/>
              <a:t>Apparent power- law behaviour for strong heterogeneity.</a:t>
            </a:r>
          </a:p>
          <a:p>
            <a:pPr eaLnBrk="1" hangingPunct="1"/>
            <a:r>
              <a:rPr lang="it-IT" sz="2400" smtClean="0"/>
              <a:t>Slope&gt;=2 for about 1.5-2 logscales</a:t>
            </a:r>
          </a:p>
          <a:p>
            <a:pPr eaLnBrk="1" hangingPunct="1"/>
            <a:r>
              <a:rPr lang="it-IT" sz="2400" smtClean="0"/>
              <a:t>A power-law tail does not necessarily imply  anomalous transport or </a:t>
            </a:r>
            <a:r>
              <a:rPr lang="it-IT" sz="2400" i="1" smtClean="0"/>
              <a:t>K</a:t>
            </a:r>
            <a:r>
              <a:rPr lang="it-IT" sz="2400" smtClean="0"/>
              <a:t> features</a:t>
            </a:r>
          </a:p>
        </p:txBody>
      </p:sp>
      <p:pic>
        <p:nvPicPr>
          <p:cNvPr id="99331" name="Picture 5"/>
          <p:cNvPicPr>
            <a:picLocks noChangeAspect="1" noChangeArrowheads="1"/>
          </p:cNvPicPr>
          <p:nvPr/>
        </p:nvPicPr>
        <p:blipFill>
          <a:blip r:embed="rId2"/>
          <a:srcRect l="46361" t="9245" r="3810" b="36978"/>
          <a:stretch>
            <a:fillRect/>
          </a:stretch>
        </p:blipFill>
        <p:spPr bwMode="auto">
          <a:xfrm>
            <a:off x="3779838" y="1989138"/>
            <a:ext cx="4932362" cy="365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395288" y="549275"/>
            <a:ext cx="8640762" cy="884238"/>
          </a:xfrm>
        </p:spPr>
        <p:txBody>
          <a:bodyPr/>
          <a:lstStyle/>
          <a:p>
            <a:pPr eaLnBrk="1" hangingPunct="1"/>
            <a:r>
              <a:rPr lang="it-IT" smtClean="0"/>
              <a:t>Comparison with Numerical Simulations</a:t>
            </a:r>
          </a:p>
        </p:txBody>
      </p:sp>
      <p:pic>
        <p:nvPicPr>
          <p:cNvPr id="100354" name="Picture 7"/>
          <p:cNvPicPr>
            <a:picLocks noChangeAspect="1" noChangeArrowheads="1"/>
          </p:cNvPicPr>
          <p:nvPr/>
        </p:nvPicPr>
        <p:blipFill>
          <a:blip r:embed="rId2"/>
          <a:srcRect/>
          <a:stretch>
            <a:fillRect/>
          </a:stretch>
        </p:blipFill>
        <p:spPr bwMode="auto">
          <a:xfrm>
            <a:off x="971550" y="1700213"/>
            <a:ext cx="6985000" cy="448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3"/>
          <p:cNvSpPr txBox="1">
            <a:spLocks noChangeArrowheads="1"/>
          </p:cNvSpPr>
          <p:nvPr/>
        </p:nvSpPr>
        <p:spPr bwMode="auto">
          <a:xfrm>
            <a:off x="250825" y="5084763"/>
            <a:ext cx="8713788" cy="336550"/>
          </a:xfrm>
          <a:prstGeom prst="rect">
            <a:avLst/>
          </a:prstGeom>
          <a:noFill/>
          <a:ln w="9525" algn="ctr">
            <a:noFill/>
            <a:miter lim="800000"/>
            <a:headEnd/>
            <a:tailEnd/>
          </a:ln>
        </p:spPr>
        <p:txBody>
          <a:bodyPr>
            <a:spAutoFit/>
          </a:bodyPr>
          <a:lstStyle/>
          <a:p>
            <a:endParaRPr lang="en-US" sz="1600" b="1"/>
          </a:p>
        </p:txBody>
      </p:sp>
      <p:sp>
        <p:nvSpPr>
          <p:cNvPr id="101378" name="Text Box 4"/>
          <p:cNvSpPr txBox="1">
            <a:spLocks noChangeArrowheads="1"/>
          </p:cNvSpPr>
          <p:nvPr/>
        </p:nvSpPr>
        <p:spPr bwMode="auto">
          <a:xfrm>
            <a:off x="755650" y="5084763"/>
            <a:ext cx="7920038" cy="1616075"/>
          </a:xfrm>
          <a:prstGeom prst="rect">
            <a:avLst/>
          </a:prstGeom>
          <a:noFill/>
          <a:ln w="9525" algn="ctr">
            <a:noFill/>
            <a:miter lim="800000"/>
            <a:headEnd/>
            <a:tailEnd/>
          </a:ln>
        </p:spPr>
        <p:txBody>
          <a:bodyPr>
            <a:spAutoFit/>
          </a:bodyPr>
          <a:lstStyle/>
          <a:p>
            <a:pPr marL="182563" indent="-182563"/>
            <a:r>
              <a:rPr lang="en-US" sz="2000"/>
              <a:t>- The solution for HHF displays increasing </a:t>
            </a:r>
            <a:r>
              <a:rPr lang="en-US" sz="2000">
                <a:sym typeface="Symbol" pitchFamily="18" charset="2"/>
              </a:rPr>
              <a:t></a:t>
            </a:r>
            <a:r>
              <a:rPr lang="en-US" sz="2000" baseline="-25000">
                <a:sym typeface="Symbol" pitchFamily="18" charset="2"/>
              </a:rPr>
              <a:t>L </a:t>
            </a:r>
            <a:r>
              <a:rPr lang="en-US" sz="2000">
                <a:sym typeface="Symbol" pitchFamily="18" charset="2"/>
              </a:rPr>
              <a:t>for considerable travel time : apparently anomalous (though theoretically Fickian for </a:t>
            </a:r>
            <a:r>
              <a:rPr lang="en-US" sz="2000" i="1">
                <a:sym typeface="Symbol" pitchFamily="18" charset="2"/>
              </a:rPr>
              <a:t>tU/I</a:t>
            </a:r>
            <a:r>
              <a:rPr lang="en-US" sz="2000">
                <a:sym typeface="Symbol" pitchFamily="18" charset="2"/>
              </a:rPr>
              <a:t>); impact of the BTC tail (low-K elements)</a:t>
            </a:r>
          </a:p>
          <a:p>
            <a:pPr marL="182563" indent="-182563"/>
            <a:r>
              <a:rPr lang="en-US" sz="2000">
                <a:sym typeface="Symbol" pitchFamily="18" charset="2"/>
              </a:rPr>
              <a:t>- The first-order solution underestimates </a:t>
            </a:r>
            <a:r>
              <a:rPr lang="en-US" sz="2000" baseline="-25000">
                <a:sym typeface="Symbol" pitchFamily="18" charset="2"/>
              </a:rPr>
              <a:t>L </a:t>
            </a:r>
            <a:r>
              <a:rPr lang="en-US" sz="2000">
                <a:sym typeface="Symbol" pitchFamily="18" charset="2"/>
              </a:rPr>
              <a:t>and levels off after a short “setting time” </a:t>
            </a:r>
          </a:p>
        </p:txBody>
      </p:sp>
      <p:pic>
        <p:nvPicPr>
          <p:cNvPr id="101379" name="Picture 6"/>
          <p:cNvPicPr>
            <a:picLocks noChangeAspect="1" noChangeArrowheads="1"/>
          </p:cNvPicPr>
          <p:nvPr/>
        </p:nvPicPr>
        <p:blipFill>
          <a:blip r:embed="rId2"/>
          <a:srcRect/>
          <a:stretch>
            <a:fillRect/>
          </a:stretch>
        </p:blipFill>
        <p:spPr bwMode="auto">
          <a:xfrm>
            <a:off x="1619250" y="1484313"/>
            <a:ext cx="5292725" cy="3459162"/>
          </a:xfrm>
          <a:prstGeom prst="rect">
            <a:avLst/>
          </a:prstGeom>
          <a:noFill/>
          <a:ln w="9525" algn="ctr">
            <a:noFill/>
            <a:miter lim="800000"/>
            <a:headEnd/>
            <a:tailEnd/>
          </a:ln>
        </p:spPr>
      </p:pic>
      <p:sp>
        <p:nvSpPr>
          <p:cNvPr id="101380" name="Rectangle 7"/>
          <p:cNvSpPr>
            <a:spLocks noGrp="1" noChangeArrowheads="1"/>
          </p:cNvSpPr>
          <p:nvPr>
            <p:ph type="title"/>
          </p:nvPr>
        </p:nvSpPr>
        <p:spPr/>
        <p:txBody>
          <a:bodyPr/>
          <a:lstStyle/>
          <a:p>
            <a:pPr eaLnBrk="1" hangingPunct="1"/>
            <a:r>
              <a:rPr lang="it-IT" smtClean="0"/>
              <a:t>Longitudinal dispersivity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xfrm>
            <a:off x="250825" y="1341438"/>
            <a:ext cx="8569325" cy="720725"/>
          </a:xfrm>
        </p:spPr>
        <p:txBody>
          <a:bodyPr/>
          <a:lstStyle/>
          <a:p>
            <a:pPr eaLnBrk="1" hangingPunct="1">
              <a:lnSpc>
                <a:spcPct val="90000"/>
              </a:lnSpc>
              <a:buFont typeface="Wingdings" pitchFamily="2" charset="2"/>
              <a:buNone/>
            </a:pPr>
            <a:r>
              <a:rPr lang="en-US" sz="1800" smtClean="0"/>
              <a:t>Comparison with </a:t>
            </a:r>
            <a:r>
              <a:rPr lang="en-US" sz="1800" i="1" smtClean="0">
                <a:cs typeface="Arial" charset="0"/>
              </a:rPr>
              <a:t>Dreuzy et al</a:t>
            </a:r>
            <a:r>
              <a:rPr lang="en-US" sz="1800" smtClean="0">
                <a:cs typeface="Arial" charset="0"/>
              </a:rPr>
              <a:t> </a:t>
            </a:r>
            <a:r>
              <a:rPr lang="en-US" sz="1800" i="1" smtClean="0">
                <a:cs typeface="Arial" charset="0"/>
              </a:rPr>
              <a:t>(2007)</a:t>
            </a:r>
            <a:r>
              <a:rPr lang="en-US" sz="1800" smtClean="0">
                <a:cs typeface="Arial" charset="0"/>
              </a:rPr>
              <a:t> : accurate finite difference 2D solution </a:t>
            </a:r>
          </a:p>
          <a:p>
            <a:pPr eaLnBrk="1" hangingPunct="1">
              <a:lnSpc>
                <a:spcPct val="90000"/>
              </a:lnSpc>
              <a:buFont typeface="Wingdings" pitchFamily="2" charset="2"/>
              <a:buNone/>
            </a:pPr>
            <a:r>
              <a:rPr lang="en-US" sz="1800" smtClean="0">
                <a:cs typeface="Arial" charset="0"/>
              </a:rPr>
              <a:t>for a multi-Gaussian Logconductivity structure</a:t>
            </a:r>
            <a:r>
              <a:rPr lang="en-US" sz="1800" i="1" smtClean="0">
                <a:cs typeface="Arial" charset="0"/>
              </a:rPr>
              <a:t>.</a:t>
            </a:r>
            <a:r>
              <a:rPr lang="he-IL" sz="1800" i="1" smtClean="0">
                <a:cs typeface="Arial" charset="0"/>
              </a:rPr>
              <a:t> </a:t>
            </a:r>
            <a:r>
              <a:rPr lang="en-US" sz="1800" i="1" smtClean="0">
                <a:cs typeface="Arial" charset="0"/>
              </a:rPr>
              <a:t> </a:t>
            </a:r>
            <a:endParaRPr lang="en-US" sz="2400" i="1" baseline="30000" smtClean="0">
              <a:cs typeface="Arial" charset="0"/>
              <a:sym typeface="Symbol" pitchFamily="18" charset="2"/>
            </a:endParaRPr>
          </a:p>
        </p:txBody>
      </p:sp>
      <p:pic>
        <p:nvPicPr>
          <p:cNvPr id="102402" name="Picture 3"/>
          <p:cNvPicPr>
            <a:picLocks noChangeAspect="1" noChangeArrowheads="1"/>
          </p:cNvPicPr>
          <p:nvPr/>
        </p:nvPicPr>
        <p:blipFill>
          <a:blip r:embed="rId2"/>
          <a:srcRect/>
          <a:stretch>
            <a:fillRect/>
          </a:stretch>
        </p:blipFill>
        <p:spPr bwMode="auto">
          <a:xfrm>
            <a:off x="1403350" y="1989138"/>
            <a:ext cx="5329238" cy="3351212"/>
          </a:xfrm>
          <a:prstGeom prst="rect">
            <a:avLst/>
          </a:prstGeom>
          <a:noFill/>
          <a:ln w="9525">
            <a:noFill/>
            <a:miter lim="800000"/>
            <a:headEnd/>
            <a:tailEnd/>
          </a:ln>
        </p:spPr>
      </p:pic>
      <p:sp>
        <p:nvSpPr>
          <p:cNvPr id="53251" name="Text Box 5"/>
          <p:cNvSpPr txBox="1">
            <a:spLocks noChangeArrowheads="1"/>
          </p:cNvSpPr>
          <p:nvPr/>
        </p:nvSpPr>
        <p:spPr bwMode="auto">
          <a:xfrm>
            <a:off x="179388" y="5257800"/>
            <a:ext cx="8713787" cy="1600200"/>
          </a:xfrm>
          <a:prstGeom prst="rect">
            <a:avLst/>
          </a:prstGeom>
          <a:noFill/>
          <a:ln w="9525" algn="ctr">
            <a:noFill/>
            <a:miter lim="800000"/>
            <a:headEnd/>
            <a:tailEnd/>
          </a:ln>
        </p:spPr>
        <p:txBody>
          <a:bodyPr>
            <a:spAutoFit/>
          </a:bodyPr>
          <a:lstStyle/>
          <a:p>
            <a:pPr marL="92075" indent="-92075">
              <a:defRPr/>
            </a:pPr>
            <a:r>
              <a:rPr lang="en-US" i="1" dirty="0">
                <a:cs typeface="+mn-cs"/>
              </a:rPr>
              <a:t>Comment</a:t>
            </a:r>
            <a:r>
              <a:rPr lang="en-US" dirty="0">
                <a:cs typeface="+mn-cs"/>
              </a:rPr>
              <a:t>:</a:t>
            </a:r>
          </a:p>
          <a:p>
            <a:pPr marL="92075" indent="-92075">
              <a:buFontTx/>
              <a:buChar char="-"/>
              <a:defRPr/>
            </a:pPr>
            <a:r>
              <a:rPr lang="en-US" dirty="0">
                <a:cs typeface="+mn-cs"/>
              </a:rPr>
              <a:t>only in 2007 accurate NS (numerical simulations) were carried out for highly heterogeneous formation and a large flow domain, </a:t>
            </a:r>
            <a:r>
              <a:rPr lang="en-US" sz="2000" dirty="0">
                <a:cs typeface="+mn-cs"/>
              </a:rPr>
              <a:t>but for 2D</a:t>
            </a:r>
            <a:r>
              <a:rPr lang="en-US" dirty="0">
                <a:cs typeface="+mn-cs"/>
              </a:rPr>
              <a:t> !</a:t>
            </a:r>
          </a:p>
          <a:p>
            <a:pPr marL="92075" indent="-92075">
              <a:buFontTx/>
              <a:buChar char="-"/>
              <a:defRPr/>
            </a:pPr>
            <a:r>
              <a:rPr lang="en-US" dirty="0">
                <a:cs typeface="+mn-cs"/>
                <a:sym typeface="Symbol" pitchFamily="18" charset="2"/>
              </a:rPr>
              <a:t>impact of the BTC tail (low-K elements)</a:t>
            </a:r>
          </a:p>
          <a:p>
            <a:pPr>
              <a:defRPr/>
            </a:pPr>
            <a:r>
              <a:rPr lang="it-IT" sz="1200" dirty="0">
                <a:cs typeface="+mn-cs"/>
              </a:rPr>
              <a:t>de </a:t>
            </a:r>
            <a:r>
              <a:rPr lang="it-IT" sz="1200" dirty="0" err="1">
                <a:cs typeface="+mn-cs"/>
              </a:rPr>
              <a:t>Dreuzy</a:t>
            </a:r>
            <a:r>
              <a:rPr lang="it-IT" sz="1200" dirty="0">
                <a:cs typeface="+mn-cs"/>
              </a:rPr>
              <a:t>, </a:t>
            </a:r>
            <a:r>
              <a:rPr lang="it-IT" sz="1200" dirty="0" err="1">
                <a:cs typeface="+mn-cs"/>
              </a:rPr>
              <a:t>J.-R.</a:t>
            </a:r>
            <a:r>
              <a:rPr lang="it-IT" sz="1200" dirty="0">
                <a:cs typeface="+mn-cs"/>
              </a:rPr>
              <a:t>, A. </a:t>
            </a:r>
            <a:r>
              <a:rPr lang="it-IT" sz="1200" dirty="0" err="1">
                <a:cs typeface="+mn-cs"/>
              </a:rPr>
              <a:t>Beaudoin</a:t>
            </a:r>
            <a:r>
              <a:rPr lang="it-IT" sz="1200" dirty="0">
                <a:cs typeface="+mn-cs"/>
              </a:rPr>
              <a:t>, and J. </a:t>
            </a:r>
            <a:r>
              <a:rPr lang="it-IT" sz="1200" dirty="0" err="1">
                <a:cs typeface="+mn-cs"/>
              </a:rPr>
              <a:t>Erhel</a:t>
            </a:r>
            <a:r>
              <a:rPr lang="it-IT" sz="1200" dirty="0">
                <a:cs typeface="+mn-cs"/>
              </a:rPr>
              <a:t> (2007), </a:t>
            </a:r>
            <a:r>
              <a:rPr lang="it-IT" sz="1200" dirty="0" err="1">
                <a:cs typeface="+mn-cs"/>
              </a:rPr>
              <a:t>Asymptotic</a:t>
            </a:r>
            <a:r>
              <a:rPr lang="it-IT" sz="1200" dirty="0">
                <a:cs typeface="+mn-cs"/>
              </a:rPr>
              <a:t> </a:t>
            </a:r>
            <a:r>
              <a:rPr lang="it-IT" sz="1200" dirty="0" err="1">
                <a:cs typeface="+mn-cs"/>
              </a:rPr>
              <a:t>dispersion</a:t>
            </a:r>
            <a:r>
              <a:rPr lang="it-IT" sz="1200" dirty="0">
                <a:cs typeface="+mn-cs"/>
              </a:rPr>
              <a:t> in 2D </a:t>
            </a:r>
            <a:r>
              <a:rPr lang="it-IT" sz="1200" dirty="0" err="1">
                <a:cs typeface="+mn-cs"/>
              </a:rPr>
              <a:t>heterogeneous</a:t>
            </a:r>
            <a:r>
              <a:rPr lang="it-IT" sz="1200" dirty="0">
                <a:cs typeface="+mn-cs"/>
              </a:rPr>
              <a:t> </a:t>
            </a:r>
            <a:r>
              <a:rPr lang="it-IT" sz="1200" dirty="0" err="1">
                <a:cs typeface="+mn-cs"/>
              </a:rPr>
              <a:t>porous</a:t>
            </a:r>
            <a:r>
              <a:rPr lang="it-IT" sz="1200" dirty="0">
                <a:cs typeface="+mn-cs"/>
              </a:rPr>
              <a:t>   media </a:t>
            </a:r>
            <a:r>
              <a:rPr lang="it-IT" sz="1200" dirty="0" err="1">
                <a:cs typeface="+mn-cs"/>
              </a:rPr>
              <a:t>determined</a:t>
            </a:r>
            <a:r>
              <a:rPr lang="it-IT" sz="1200" dirty="0">
                <a:cs typeface="+mn-cs"/>
              </a:rPr>
              <a:t> </a:t>
            </a:r>
            <a:r>
              <a:rPr lang="en-US" sz="1200" dirty="0">
                <a:cs typeface="+mn-cs"/>
              </a:rPr>
              <a:t>by parallel numerical simulations, Water </a:t>
            </a:r>
            <a:r>
              <a:rPr lang="en-US" sz="1200" dirty="0" err="1">
                <a:cs typeface="+mn-cs"/>
              </a:rPr>
              <a:t>Resour</a:t>
            </a:r>
            <a:r>
              <a:rPr lang="en-US" sz="1200" dirty="0">
                <a:cs typeface="+mn-cs"/>
              </a:rPr>
              <a:t>. Res., 43, W10439, doi:10.1029/2006WR005394</a:t>
            </a:r>
          </a:p>
        </p:txBody>
      </p:sp>
      <p:sp>
        <p:nvSpPr>
          <p:cNvPr id="102404" name="Rectangle 7"/>
          <p:cNvSpPr>
            <a:spLocks noGrp="1" noChangeArrowheads="1"/>
          </p:cNvSpPr>
          <p:nvPr>
            <p:ph type="title"/>
          </p:nvPr>
        </p:nvSpPr>
        <p:spPr/>
        <p:txBody>
          <a:bodyPr/>
          <a:lstStyle/>
          <a:p>
            <a:pPr eaLnBrk="1" hangingPunct="1"/>
            <a:r>
              <a:rPr lang="it-IT" smtClean="0"/>
              <a:t>Comparison with 2D simulations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it-IT" smtClean="0"/>
              <a:t>Flow equations</a:t>
            </a:r>
          </a:p>
        </p:txBody>
      </p:sp>
      <p:sp>
        <p:nvSpPr>
          <p:cNvPr id="26626" name="Segnaposto contenuto 2"/>
          <p:cNvSpPr>
            <a:spLocks noGrp="1"/>
          </p:cNvSpPr>
          <p:nvPr>
            <p:ph idx="1"/>
          </p:nvPr>
        </p:nvSpPr>
        <p:spPr/>
        <p:txBody>
          <a:bodyPr/>
          <a:lstStyle/>
          <a:p>
            <a:r>
              <a:rPr lang="it-IT" smtClean="0"/>
              <a:t>Darcy's law:</a:t>
            </a:r>
          </a:p>
          <a:p>
            <a:r>
              <a:rPr lang="en-US" smtClean="0"/>
              <a:t>K : hydraulic conductivity (permeability). In nature: 10⁻¹≲K(cm/sec)≲10⁻⁶</a:t>
            </a:r>
          </a:p>
          <a:p>
            <a:r>
              <a:rPr lang="en-US" smtClean="0"/>
              <a:t>Generalization for 3D flow in space</a:t>
            </a:r>
          </a:p>
          <a:p>
            <a:endParaRPr lang="en-US" smtClean="0"/>
          </a:p>
          <a:p>
            <a:endParaRPr lang="en-US" smtClean="0"/>
          </a:p>
          <a:p>
            <a:r>
              <a:rPr lang="en-US" smtClean="0"/>
              <a:t>For incompressible matrix and fluid, conservation of mass</a:t>
            </a:r>
            <a:endParaRPr lang="it-IT" smtClean="0"/>
          </a:p>
        </p:txBody>
      </p:sp>
      <p:pic>
        <p:nvPicPr>
          <p:cNvPr id="26627" name="Picture 2"/>
          <p:cNvPicPr>
            <a:picLocks noChangeAspect="1" noChangeArrowheads="1"/>
          </p:cNvPicPr>
          <p:nvPr/>
        </p:nvPicPr>
        <p:blipFill>
          <a:blip r:embed="rId2"/>
          <a:srcRect/>
          <a:stretch>
            <a:fillRect/>
          </a:stretch>
        </p:blipFill>
        <p:spPr bwMode="auto">
          <a:xfrm>
            <a:off x="2932113" y="1512888"/>
            <a:ext cx="5046662" cy="479425"/>
          </a:xfrm>
          <a:prstGeom prst="rect">
            <a:avLst/>
          </a:prstGeom>
          <a:noFill/>
          <a:ln w="9525">
            <a:noFill/>
            <a:miter lim="800000"/>
            <a:headEnd/>
            <a:tailEnd/>
          </a:ln>
        </p:spPr>
      </p:pic>
      <p:pic>
        <p:nvPicPr>
          <p:cNvPr id="26628" name="Picture 4"/>
          <p:cNvPicPr>
            <a:picLocks noChangeAspect="1" noChangeArrowheads="1"/>
          </p:cNvPicPr>
          <p:nvPr/>
        </p:nvPicPr>
        <p:blipFill>
          <a:blip r:embed="rId3"/>
          <a:srcRect/>
          <a:stretch>
            <a:fillRect/>
          </a:stretch>
        </p:blipFill>
        <p:spPr bwMode="auto">
          <a:xfrm>
            <a:off x="3348038" y="3573463"/>
            <a:ext cx="2232025" cy="612775"/>
          </a:xfrm>
          <a:prstGeom prst="rect">
            <a:avLst/>
          </a:prstGeom>
          <a:noFill/>
          <a:ln w="9525">
            <a:noFill/>
            <a:miter lim="800000"/>
            <a:headEnd/>
            <a:tailEnd/>
          </a:ln>
        </p:spPr>
      </p:pic>
      <p:pic>
        <p:nvPicPr>
          <p:cNvPr id="26629" name="Picture 5"/>
          <p:cNvPicPr>
            <a:picLocks noChangeAspect="1" noChangeArrowheads="1"/>
          </p:cNvPicPr>
          <p:nvPr/>
        </p:nvPicPr>
        <p:blipFill>
          <a:blip r:embed="rId4"/>
          <a:srcRect/>
          <a:stretch>
            <a:fillRect/>
          </a:stretch>
        </p:blipFill>
        <p:spPr bwMode="auto">
          <a:xfrm>
            <a:off x="3779838" y="5516563"/>
            <a:ext cx="1530350"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it-IT" smtClean="0"/>
              <a:t>Conclusions</a:t>
            </a:r>
          </a:p>
        </p:txBody>
      </p:sp>
      <p:sp>
        <p:nvSpPr>
          <p:cNvPr id="103426" name="Rectangle 3"/>
          <p:cNvSpPr>
            <a:spLocks noGrp="1" noChangeArrowheads="1"/>
          </p:cNvSpPr>
          <p:nvPr>
            <p:ph type="body" sz="half" idx="1"/>
          </p:nvPr>
        </p:nvSpPr>
        <p:spPr>
          <a:xfrm>
            <a:off x="395288" y="1557338"/>
            <a:ext cx="8075612" cy="4687887"/>
          </a:xfrm>
        </p:spPr>
        <p:txBody>
          <a:bodyPr/>
          <a:lstStyle/>
          <a:p>
            <a:pPr eaLnBrk="1" hangingPunct="1">
              <a:spcAft>
                <a:spcPct val="20000"/>
              </a:spcAft>
            </a:pPr>
            <a:r>
              <a:rPr lang="it-IT" sz="2400" smtClean="0"/>
              <a:t>The solute flux (BTC) is derived through a simplified model based on the “self-consistent” approximation</a:t>
            </a:r>
          </a:p>
          <a:p>
            <a:pPr eaLnBrk="1" hangingPunct="1">
              <a:spcAft>
                <a:spcPct val="20000"/>
              </a:spcAft>
            </a:pPr>
            <a:r>
              <a:rPr lang="it-IT" sz="2400" smtClean="0"/>
              <a:t>High heterogeneity results in a skewed BTC, with fast and slow flow contributions; the fast arrivals distribution tends to stabilize with </a:t>
            </a:r>
            <a:r>
              <a:rPr lang="el-GR" sz="2400" smtClean="0">
                <a:cs typeface="Arial" charset="0"/>
              </a:rPr>
              <a:t>σ</a:t>
            </a:r>
            <a:r>
              <a:rPr lang="it-IT" sz="2400" baseline="-25000" smtClean="0">
                <a:cs typeface="Arial" charset="0"/>
              </a:rPr>
              <a:t>Y</a:t>
            </a:r>
            <a:r>
              <a:rPr lang="it-IT" sz="2400" smtClean="0"/>
              <a:t>, the tail always grows</a:t>
            </a:r>
          </a:p>
          <a:p>
            <a:pPr eaLnBrk="1" hangingPunct="1">
              <a:spcAft>
                <a:spcPct val="20000"/>
              </a:spcAft>
            </a:pPr>
            <a:r>
              <a:rPr lang="it-IT" sz="2400" smtClean="0"/>
              <a:t>The tail depends on both ergodicity (</a:t>
            </a:r>
            <a:r>
              <a:rPr lang="el-GR" sz="2400" smtClean="0">
                <a:cs typeface="Arial" charset="0"/>
              </a:rPr>
              <a:t>σ</a:t>
            </a:r>
            <a:r>
              <a:rPr lang="it-IT" sz="2400" baseline="-25000" smtClean="0">
                <a:cs typeface="Arial" charset="0"/>
              </a:rPr>
              <a:t>Y</a:t>
            </a:r>
            <a:r>
              <a:rPr lang="it-IT" sz="2400" smtClean="0"/>
              <a:t> , injection area, CP distance) and detection limit</a:t>
            </a:r>
          </a:p>
          <a:p>
            <a:pPr eaLnBrk="1" hangingPunct="1">
              <a:spcAft>
                <a:spcPct val="20000"/>
              </a:spcAft>
            </a:pPr>
            <a:r>
              <a:rPr lang="it-IT" sz="2400" smtClean="0"/>
              <a:t>Ergodicity restrictions become severe with increasing </a:t>
            </a:r>
            <a:r>
              <a:rPr lang="el-GR" sz="2400" smtClean="0">
                <a:cs typeface="Arial" charset="0"/>
              </a:rPr>
              <a:t>σ</a:t>
            </a:r>
            <a:r>
              <a:rPr lang="it-IT" sz="2400" baseline="-25000" smtClean="0">
                <a:cs typeface="Arial" charset="0"/>
              </a:rPr>
              <a:t>Y</a:t>
            </a:r>
            <a:r>
              <a:rPr lang="it-IT" sz="2400" smtClean="0"/>
              <a:t>: tail cutoff and plume size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it-IT" smtClean="0"/>
              <a:t>Conclusions (2)</a:t>
            </a:r>
          </a:p>
        </p:txBody>
      </p:sp>
      <p:sp>
        <p:nvSpPr>
          <p:cNvPr id="105474" name="Rectangle 3"/>
          <p:cNvSpPr>
            <a:spLocks noGrp="1" noChangeArrowheads="1"/>
          </p:cNvSpPr>
          <p:nvPr>
            <p:ph type="body" idx="1"/>
          </p:nvPr>
        </p:nvSpPr>
        <p:spPr/>
        <p:txBody>
          <a:bodyPr/>
          <a:lstStyle/>
          <a:p>
            <a:pPr eaLnBrk="1" hangingPunct="1">
              <a:spcAft>
                <a:spcPct val="20000"/>
              </a:spcAft>
            </a:pPr>
            <a:r>
              <a:rPr lang="it-IT" sz="2400" smtClean="0"/>
              <a:t>Macrodispersivity is largely determined by the BTC tail; hence, it is not always a good descriptor of transport processes</a:t>
            </a:r>
          </a:p>
          <a:p>
            <a:pPr eaLnBrk="1" hangingPunct="1">
              <a:spcAft>
                <a:spcPct val="20000"/>
              </a:spcAft>
            </a:pPr>
            <a:r>
              <a:rPr lang="it-IT" sz="2400" smtClean="0"/>
              <a:t>The Gaussian solution is valid only for weak heterogeneity or extremely large time</a:t>
            </a:r>
          </a:p>
          <a:p>
            <a:pPr eaLnBrk="1" hangingPunct="1">
              <a:spcAft>
                <a:spcPct val="20000"/>
              </a:spcAft>
            </a:pPr>
            <a:r>
              <a:rPr lang="it-IT" sz="2400" smtClean="0"/>
              <a:t>Transport may seem anomalous, but genuine anomalous transport occurs under restricted conditions; it is difficult to distinguish between genuine anomalous and tailed-but-normal transport.</a:t>
            </a:r>
          </a:p>
          <a:p>
            <a:pPr eaLnBrk="1" hangingPunct="1">
              <a:spcAft>
                <a:spcPct val="20000"/>
              </a:spcAft>
            </a:pPr>
            <a:r>
              <a:rPr lang="it-IT" sz="2400" smtClean="0"/>
              <a:t>The higher-order statistical structure of </a:t>
            </a:r>
            <a:r>
              <a:rPr lang="it-IT" sz="2400" i="1" smtClean="0"/>
              <a:t>K</a:t>
            </a:r>
            <a:r>
              <a:rPr lang="it-IT" sz="2400" smtClean="0"/>
              <a:t> plays a crucial role when in presence of high heterogeneity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xfrm>
            <a:off x="250825" y="620713"/>
            <a:ext cx="8785225" cy="6121400"/>
          </a:xfrm>
        </p:spPr>
        <p:txBody>
          <a:bodyPr/>
          <a:lstStyle/>
          <a:p>
            <a:pPr>
              <a:lnSpc>
                <a:spcPct val="80000"/>
              </a:lnSpc>
              <a:buSzPct val="80000"/>
              <a:buFont typeface="Wingdings" pitchFamily="2" charset="2"/>
              <a:buNone/>
            </a:pPr>
            <a:r>
              <a:rPr lang="en-US" sz="1000" smtClean="0">
                <a:solidFill>
                  <a:schemeClr val="tx2"/>
                </a:solidFill>
              </a:rPr>
              <a:t>I. Janković, A. Fiori and G. Dagan, The Impact of Local Diffusion on Longitudinal Macrodispersivity and its Major Effect upon Anomalous Transport in Highly Heterogeneous Aquifers, </a:t>
            </a:r>
            <a:r>
              <a:rPr lang="en-US" sz="1000" i="1" smtClean="0">
                <a:solidFill>
                  <a:schemeClr val="tx2"/>
                </a:solidFill>
              </a:rPr>
              <a:t>Advances in Water Resources, doi: 10.1016/j.advwatres.2008.08.012, 2008 </a:t>
            </a:r>
          </a:p>
          <a:p>
            <a:pPr>
              <a:lnSpc>
                <a:spcPct val="80000"/>
              </a:lnSpc>
              <a:buSzPct val="80000"/>
              <a:buFont typeface="Wingdings" pitchFamily="2" charset="2"/>
              <a:buNone/>
            </a:pPr>
            <a:endParaRPr lang="en-US" sz="1000" i="1" smtClean="0">
              <a:solidFill>
                <a:schemeClr val="tx2"/>
              </a:solidFill>
            </a:endParaRPr>
          </a:p>
          <a:p>
            <a:pPr>
              <a:lnSpc>
                <a:spcPct val="80000"/>
              </a:lnSpc>
              <a:buSzPct val="80000"/>
              <a:buFont typeface="Wingdings" pitchFamily="2" charset="2"/>
              <a:buNone/>
            </a:pPr>
            <a:r>
              <a:rPr lang="en-US" sz="1000" smtClean="0"/>
              <a:t>de Dreuzy, J.R., A. Beaudoin and J. Erhel, Asymptotic dispersion in 2D heterogenepus porous media determined by parallel numerical simulations, </a:t>
            </a:r>
            <a:r>
              <a:rPr lang="en-US" sz="1000" i="1" smtClean="0"/>
              <a:t>Water. Res. Res., 43, doi:10.1026/2006WR005394, 2007</a:t>
            </a:r>
            <a:endParaRPr lang="en-US" sz="1000" smtClean="0"/>
          </a:p>
          <a:p>
            <a:pPr>
              <a:lnSpc>
                <a:spcPct val="80000"/>
              </a:lnSpc>
              <a:buSzPct val="80000"/>
              <a:buFont typeface="Wingdings" pitchFamily="2" charset="2"/>
              <a:buNone/>
            </a:pPr>
            <a:endParaRPr lang="en-US" sz="200" i="1" smtClean="0"/>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r>
              <a:rPr lang="en-US" sz="1000" smtClean="0">
                <a:solidFill>
                  <a:schemeClr val="tx2"/>
                </a:solidFill>
              </a:rPr>
              <a:t>A. Fiori, I. Janković, G. Dagan, and V. Cvetković, Ergodic Transport through Aquifers of Non-Gaussian Log-Conductivity Distribution and Occurrence of Anomalous Behavior, </a:t>
            </a:r>
            <a:r>
              <a:rPr lang="en-US" sz="1000" i="1" smtClean="0">
                <a:solidFill>
                  <a:schemeClr val="tx2"/>
                </a:solidFill>
              </a:rPr>
              <a:t>Water Resources Research, 43, W09407, doi:10.1029/2007WR005976, 2007</a:t>
            </a:r>
            <a:r>
              <a:rPr lang="en-US" sz="1000" smtClean="0">
                <a:solidFill>
                  <a:schemeClr val="tx2"/>
                </a:solidFill>
              </a:rPr>
              <a:t> </a:t>
            </a:r>
          </a:p>
          <a:p>
            <a:pPr>
              <a:lnSpc>
                <a:spcPct val="80000"/>
              </a:lnSpc>
              <a:buSzPct val="80000"/>
              <a:buFont typeface="Wingdings" pitchFamily="2" charset="2"/>
              <a:buNone/>
            </a:pPr>
            <a:endParaRPr lang="en-US" sz="200" smtClean="0">
              <a:solidFill>
                <a:schemeClr val="tx2"/>
              </a:solidFill>
            </a:endParaRPr>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r>
              <a:rPr lang="en-US" sz="1000" smtClean="0">
                <a:solidFill>
                  <a:schemeClr val="tx2"/>
                </a:solidFill>
              </a:rPr>
              <a:t>I. Janković, A. Fiori and G. Dagan, Modeling Flow and Transport in Highly Heterogeneous Three-Dimensional Aquifers: Ergodicity, Gaussianity and Anomalous Behavior. Part 1: Conceptual Issues and Numerical Simulations, </a:t>
            </a:r>
            <a:r>
              <a:rPr lang="en-US" sz="1000" i="1" smtClean="0">
                <a:solidFill>
                  <a:schemeClr val="tx2"/>
                </a:solidFill>
              </a:rPr>
              <a:t>Water Resources Research, 42, W06D12, doi:10.1029/2005WR004734, 2006 </a:t>
            </a:r>
          </a:p>
          <a:p>
            <a:pPr>
              <a:lnSpc>
                <a:spcPct val="80000"/>
              </a:lnSpc>
              <a:buSzPct val="80000"/>
              <a:buFont typeface="Wingdings" pitchFamily="2" charset="2"/>
              <a:buNone/>
            </a:pPr>
            <a:endParaRPr lang="en-US" sz="200" i="1" smtClean="0">
              <a:solidFill>
                <a:schemeClr val="tx2"/>
              </a:solidFill>
            </a:endParaRPr>
          </a:p>
          <a:p>
            <a:pPr>
              <a:lnSpc>
                <a:spcPct val="80000"/>
              </a:lnSpc>
              <a:buSzPct val="80000"/>
              <a:buFont typeface="Wingdings" pitchFamily="2" charset="2"/>
              <a:buNone/>
            </a:pPr>
            <a:r>
              <a:rPr lang="en-US" sz="1000" smtClean="0">
                <a:solidFill>
                  <a:schemeClr val="tx2"/>
                </a:solidFill>
              </a:rPr>
              <a:t>A. Fiori, I. Janković  and G. Dagan, Modeling Flow and Transport in Highly Heterogeneous Three-Dimensional Aquifers: Ergodicity, Gaussianity and Anomalous Behavior. Part 2: Approximate Semi-Analytical Solution, </a:t>
            </a:r>
            <a:r>
              <a:rPr lang="en-US" sz="1000" i="1" smtClean="0">
                <a:solidFill>
                  <a:schemeClr val="tx2"/>
                </a:solidFill>
              </a:rPr>
              <a:t>Water Resources Research, 42, W06D12, doi:10.1029/2005WR004752, 2006 </a:t>
            </a:r>
          </a:p>
          <a:p>
            <a:pPr>
              <a:lnSpc>
                <a:spcPct val="80000"/>
              </a:lnSpc>
              <a:buSzPct val="80000"/>
              <a:buFont typeface="Wingdings" pitchFamily="2" charset="2"/>
              <a:buNone/>
            </a:pPr>
            <a:r>
              <a:rPr lang="en-US" sz="1000" smtClean="0"/>
              <a:t>I. Janković, A. Fiori, R. Suribhatla  and G. Dagan, Identification of Heterogeneous Aquifer Transmissivity Using an AE-Based Method, </a:t>
            </a:r>
            <a:r>
              <a:rPr lang="en-US" sz="1000" i="1" smtClean="0"/>
              <a:t>Ground Water, 44(1), 62-71, 2006</a:t>
            </a:r>
            <a:r>
              <a:rPr lang="en-US" sz="1000" smtClean="0"/>
              <a:t> </a:t>
            </a:r>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endParaRPr lang="en-US" sz="200" i="1" smtClean="0"/>
          </a:p>
          <a:p>
            <a:pPr>
              <a:lnSpc>
                <a:spcPct val="80000"/>
              </a:lnSpc>
              <a:buSzPct val="80000"/>
              <a:buFont typeface="Wingdings" pitchFamily="2" charset="2"/>
              <a:buNone/>
            </a:pPr>
            <a:r>
              <a:rPr lang="en-US" sz="1000" smtClean="0"/>
              <a:t>A. Fiori, I. Janković and G. Dagan, The Effective Conductivity of Heterogeneous Multiphase Media with Circular Inclusions, </a:t>
            </a:r>
            <a:r>
              <a:rPr lang="en-US" sz="1000" i="1" smtClean="0"/>
              <a:t>Physical Review Letters, 94, 224502, 2005</a:t>
            </a:r>
            <a:r>
              <a:rPr lang="en-US" sz="1000" smtClean="0"/>
              <a:t> </a:t>
            </a:r>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r>
              <a:rPr lang="en-US" sz="1000" smtClean="0"/>
              <a:t>A. Fiori and I. Janković, Can we Determine the Transverse Macrodispersivity by Using the Method of Moments?, </a:t>
            </a:r>
            <a:r>
              <a:rPr lang="en-US" sz="1000" i="1" smtClean="0"/>
              <a:t>Advances in Water Resources, 28, 589-599, 2005</a:t>
            </a:r>
            <a:r>
              <a:rPr lang="en-US" sz="1000" smtClean="0"/>
              <a:t> </a:t>
            </a:r>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r>
              <a:rPr lang="en-US" sz="1000" smtClean="0"/>
              <a:t>G. Dagan, A. Fiori and I. Janković, Transmissivity and Head Covariances for Flow in Highly Heterogeneous Aquifers, </a:t>
            </a:r>
            <a:r>
              <a:rPr lang="en-US" sz="1000" i="1" smtClean="0"/>
              <a:t>Journal of Hydrology, 294(1-3), 39-56, 2004 </a:t>
            </a:r>
          </a:p>
          <a:p>
            <a:pPr>
              <a:lnSpc>
                <a:spcPct val="80000"/>
              </a:lnSpc>
              <a:buSzPct val="80000"/>
              <a:buFont typeface="Wingdings" pitchFamily="2" charset="2"/>
              <a:buNone/>
            </a:pPr>
            <a:endParaRPr lang="en-US" sz="200" i="1" smtClean="0"/>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r>
              <a:rPr lang="en-US" sz="1000" smtClean="0"/>
              <a:t>G. Dagan, A. Fiori and I. Janković, Flow and Transport in Highly Heterogeneous Formations, Part 1. Conceptual Framework and Validity of First-Order Approximations, </a:t>
            </a:r>
            <a:r>
              <a:rPr lang="en-US" sz="1000" i="1" smtClean="0"/>
              <a:t>Water Resources Research, 39(9), 1268, 10.1029/2002WR001717, 2003</a:t>
            </a:r>
            <a:r>
              <a:rPr lang="en-US" sz="1000" smtClean="0"/>
              <a:t> </a:t>
            </a:r>
          </a:p>
          <a:p>
            <a:pPr>
              <a:lnSpc>
                <a:spcPct val="80000"/>
              </a:lnSpc>
              <a:buSzPct val="80000"/>
              <a:buFont typeface="Wingdings" pitchFamily="2" charset="2"/>
              <a:buNone/>
            </a:pPr>
            <a:endParaRPr lang="en-US" sz="200" smtClean="0"/>
          </a:p>
          <a:p>
            <a:pPr>
              <a:lnSpc>
                <a:spcPct val="80000"/>
              </a:lnSpc>
              <a:buSzPct val="80000"/>
              <a:buFont typeface="Wingdings" pitchFamily="2" charset="2"/>
              <a:buNone/>
            </a:pPr>
            <a:r>
              <a:rPr lang="en-US" sz="1000" smtClean="0"/>
              <a:t>A. Fiori, I. Janković and G. Dagan, Flow and Transport in Highly Heterogeneous Formations, Part 2. Semi-Analytical Results for Isotropic Media, </a:t>
            </a:r>
            <a:r>
              <a:rPr lang="en-US" sz="1000" i="1" smtClean="0"/>
              <a:t>Water Resources Research, 39(9), 1269, 10.1029/2002WR001719, 2003 </a:t>
            </a:r>
          </a:p>
          <a:p>
            <a:pPr>
              <a:lnSpc>
                <a:spcPct val="80000"/>
              </a:lnSpc>
              <a:buSzPct val="80000"/>
              <a:buFont typeface="Wingdings" pitchFamily="2" charset="2"/>
              <a:buNone/>
            </a:pPr>
            <a:endParaRPr lang="en-US" sz="200" i="1" smtClean="0"/>
          </a:p>
          <a:p>
            <a:pPr>
              <a:lnSpc>
                <a:spcPct val="80000"/>
              </a:lnSpc>
              <a:buSzPct val="80000"/>
              <a:buFont typeface="Wingdings" pitchFamily="2" charset="2"/>
              <a:buNone/>
            </a:pPr>
            <a:r>
              <a:rPr lang="en-US" sz="1000" smtClean="0"/>
              <a:t>I. Janković, A. Fiori and G. Dagan, Flow and Transport in Highly Heterogeneous Formations, Part 3. Numerical Simulations and Comparison with Theoretical Results, </a:t>
            </a:r>
            <a:r>
              <a:rPr lang="en-US" sz="1000" i="1" smtClean="0"/>
              <a:t>Water Resources Research, 39(9), 1270, 10.1029/2002WR001721, 2003</a:t>
            </a:r>
          </a:p>
          <a:p>
            <a:pPr>
              <a:lnSpc>
                <a:spcPct val="80000"/>
              </a:lnSpc>
              <a:buSzPct val="80000"/>
              <a:buFont typeface="Wingdings" pitchFamily="2" charset="2"/>
              <a:buNone/>
            </a:pPr>
            <a:endParaRPr lang="en-US" sz="1000" smtClean="0"/>
          </a:p>
          <a:p>
            <a:pPr>
              <a:lnSpc>
                <a:spcPct val="80000"/>
              </a:lnSpc>
              <a:buSzPct val="80000"/>
              <a:buFont typeface="Wingdings" pitchFamily="2" charset="2"/>
              <a:buNone/>
            </a:pPr>
            <a:r>
              <a:rPr lang="en-US" sz="1000" smtClean="0">
                <a:solidFill>
                  <a:schemeClr val="tx2"/>
                </a:solidFill>
              </a:rPr>
              <a:t>A. Fiori, I. Janković and G. Dagan, Flow and Transport Through Two-Dimensional Isotropic Media of Binary Conductivity Distribution. Part 1: Numerical Methodology and Semi-Analytical Solutions, </a:t>
            </a:r>
            <a:r>
              <a:rPr lang="en-US" sz="1000" i="1" smtClean="0">
                <a:solidFill>
                  <a:schemeClr val="tx2"/>
                </a:solidFill>
              </a:rPr>
              <a:t>Stochastic Environmental Research and Risk Assessment (SERRA), 17(6), 370-383, 2003 </a:t>
            </a:r>
          </a:p>
          <a:p>
            <a:pPr>
              <a:lnSpc>
                <a:spcPct val="80000"/>
              </a:lnSpc>
              <a:buSzPct val="80000"/>
              <a:buFont typeface="Wingdings" pitchFamily="2" charset="2"/>
              <a:buNone/>
            </a:pPr>
            <a:endParaRPr lang="en-US" sz="200" i="1" smtClean="0">
              <a:solidFill>
                <a:schemeClr val="tx2"/>
              </a:solidFill>
            </a:endParaRPr>
          </a:p>
          <a:p>
            <a:pPr>
              <a:lnSpc>
                <a:spcPct val="80000"/>
              </a:lnSpc>
              <a:buSzPct val="80000"/>
              <a:buFont typeface="Wingdings" pitchFamily="2" charset="2"/>
              <a:buNone/>
            </a:pPr>
            <a:r>
              <a:rPr lang="en-US" sz="1000" smtClean="0">
                <a:solidFill>
                  <a:schemeClr val="tx2"/>
                </a:solidFill>
              </a:rPr>
              <a:t>I. Janković, A. Fiori and G. Dagan , Flow and Transport Through Two-Dimensional Isotropic Media of Binary Conductivity Distribution. Part 2: Numerical Simulations and Comparison with Theoretical Results, </a:t>
            </a:r>
            <a:r>
              <a:rPr lang="en-US" sz="1000" i="1" smtClean="0">
                <a:solidFill>
                  <a:schemeClr val="tx2"/>
                </a:solidFill>
              </a:rPr>
              <a:t>Stochastic Environmental Research and Risk Assessment (SERRA), 17(6), 384-393, 2003</a:t>
            </a:r>
            <a:r>
              <a:rPr lang="en-US" sz="1000" smtClean="0">
                <a:solidFill>
                  <a:schemeClr val="tx2"/>
                </a:solidFill>
              </a:rPr>
              <a:t> </a:t>
            </a:r>
          </a:p>
          <a:p>
            <a:pPr>
              <a:lnSpc>
                <a:spcPct val="80000"/>
              </a:lnSpc>
              <a:buSzPct val="80000"/>
              <a:buFont typeface="Wingdings" pitchFamily="2" charset="2"/>
              <a:buNone/>
            </a:pPr>
            <a:endParaRPr lang="en-US" sz="200" smtClean="0">
              <a:solidFill>
                <a:schemeClr val="tx2"/>
              </a:solidFill>
            </a:endParaRPr>
          </a:p>
          <a:p>
            <a:pPr>
              <a:lnSpc>
                <a:spcPct val="80000"/>
              </a:lnSpc>
              <a:buSzPct val="80000"/>
              <a:buFont typeface="Wingdings" pitchFamily="2" charset="2"/>
              <a:buNone/>
            </a:pPr>
            <a:r>
              <a:rPr lang="en-US" sz="1000" smtClean="0"/>
              <a:t>I. Janković, A. Fiori and G. Dagan, Effective Conductivity of an Isotropic Heterogeneous Medium of Lognormal Conductivity Distribution, </a:t>
            </a:r>
            <a:r>
              <a:rPr lang="en-US" sz="1000" i="1" smtClean="0"/>
              <a:t>Multiscale Modeling, Analysis, and Simulation (MMAS)  - a SIAM Interdisciplinary Journal,   1(1), 40-56, 2003 </a:t>
            </a:r>
          </a:p>
          <a:p>
            <a:pPr>
              <a:lnSpc>
                <a:spcPct val="80000"/>
              </a:lnSpc>
              <a:buSzPct val="80000"/>
              <a:buFont typeface="Wingdings" pitchFamily="2" charset="2"/>
              <a:buNone/>
            </a:pPr>
            <a:endParaRPr lang="en-US" sz="1000" i="1" smtClean="0"/>
          </a:p>
          <a:p>
            <a:pPr>
              <a:lnSpc>
                <a:spcPct val="80000"/>
              </a:lnSpc>
              <a:buSzPct val="80000"/>
              <a:buFont typeface="Wingdings" pitchFamily="2" charset="2"/>
              <a:buNone/>
            </a:pPr>
            <a:r>
              <a:rPr lang="en-US" sz="1000" smtClean="0"/>
              <a:t>P. Salandin and V. Fiorotto, Solute transport in highly heterogeneous aquifers, </a:t>
            </a:r>
            <a:r>
              <a:rPr lang="en-US" sz="1000" i="1" smtClean="0"/>
              <a:t>Water Res. Res,</a:t>
            </a:r>
            <a:r>
              <a:rPr lang="en-US" sz="1000" smtClean="0"/>
              <a:t> </a:t>
            </a:r>
            <a:r>
              <a:rPr lang="en-US" sz="1000" i="1" smtClean="0"/>
              <a:t>5(34), 949-961,1998 </a:t>
            </a:r>
            <a:r>
              <a:rPr lang="en-US" sz="1000" smtClean="0"/>
              <a:t> </a:t>
            </a:r>
          </a:p>
          <a:p>
            <a:pPr>
              <a:lnSpc>
                <a:spcPct val="80000"/>
              </a:lnSpc>
              <a:buSzPct val="80000"/>
              <a:buFont typeface="Wingdings" pitchFamily="2" charset="2"/>
              <a:buNone/>
            </a:pPr>
            <a:endParaRPr lang="en-US" sz="1000" smtClean="0"/>
          </a:p>
          <a:p>
            <a:pPr>
              <a:lnSpc>
                <a:spcPct val="80000"/>
              </a:lnSpc>
              <a:buSzPct val="80000"/>
              <a:buFont typeface="Wingdings" pitchFamily="2" charset="2"/>
              <a:buNone/>
            </a:pPr>
            <a:endParaRPr lang="en-US" sz="1000" i="1" smtClean="0">
              <a:solidFill>
                <a:schemeClr val="tx2"/>
              </a:solidFill>
            </a:endParaRPr>
          </a:p>
        </p:txBody>
      </p:sp>
      <p:sp>
        <p:nvSpPr>
          <p:cNvPr id="106498" name="Rectangle 3"/>
          <p:cNvSpPr>
            <a:spLocks noChangeArrowheads="1"/>
          </p:cNvSpPr>
          <p:nvPr/>
        </p:nvSpPr>
        <p:spPr bwMode="auto">
          <a:xfrm>
            <a:off x="684213" y="304800"/>
            <a:ext cx="8154987" cy="315913"/>
          </a:xfrm>
          <a:prstGeom prst="rect">
            <a:avLst/>
          </a:prstGeom>
          <a:noFill/>
          <a:ln w="9525">
            <a:noFill/>
            <a:miter lim="800000"/>
            <a:headEnd/>
            <a:tailEnd/>
          </a:ln>
        </p:spPr>
        <p:txBody>
          <a:bodyPr/>
          <a:lstStyle/>
          <a:p>
            <a:pPr algn="ctr"/>
            <a:r>
              <a:rPr lang="en-US">
                <a:solidFill>
                  <a:schemeClr val="tx2"/>
                </a:solidFill>
              </a:rPr>
              <a:t>References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r>
              <a:rPr lang="it-IT" smtClean="0"/>
              <a:t>Flow equations (cont.)</a:t>
            </a:r>
          </a:p>
        </p:txBody>
      </p:sp>
      <p:sp>
        <p:nvSpPr>
          <p:cNvPr id="27650" name="Segnaposto contenuto 2"/>
          <p:cNvSpPr>
            <a:spLocks noGrp="1"/>
          </p:cNvSpPr>
          <p:nvPr>
            <p:ph idx="1"/>
          </p:nvPr>
        </p:nvSpPr>
        <p:spPr/>
        <p:txBody>
          <a:bodyPr/>
          <a:lstStyle/>
          <a:p>
            <a:r>
              <a:rPr lang="it-IT" smtClean="0"/>
              <a:t>Elimination of </a:t>
            </a:r>
            <a:r>
              <a:rPr lang="it-IT" b="1" smtClean="0"/>
              <a:t>q</a:t>
            </a:r>
            <a:r>
              <a:rPr lang="it-IT" smtClean="0"/>
              <a:t> leads to</a:t>
            </a:r>
          </a:p>
          <a:p>
            <a:endParaRPr lang="it-IT" smtClean="0"/>
          </a:p>
          <a:p>
            <a:endParaRPr lang="it-IT" smtClean="0"/>
          </a:p>
          <a:p>
            <a:r>
              <a:rPr lang="it-IT" smtClean="0"/>
              <a:t>For homogeneous media</a:t>
            </a:r>
          </a:p>
          <a:p>
            <a:endParaRPr lang="it-IT" smtClean="0"/>
          </a:p>
          <a:p>
            <a:endParaRPr lang="it-IT" smtClean="0"/>
          </a:p>
          <a:p>
            <a:r>
              <a:rPr lang="it-IT" u="sng" smtClean="0"/>
              <a:t>General problem of steady flow</a:t>
            </a:r>
            <a:r>
              <a:rPr lang="it-IT" smtClean="0"/>
              <a:t>: given a space domain </a:t>
            </a:r>
            <a:r>
              <a:rPr lang="el-GR" smtClean="0"/>
              <a:t>Ω, </a:t>
            </a:r>
            <a:r>
              <a:rPr lang="it-IT" smtClean="0"/>
              <a:t>given K(</a:t>
            </a:r>
            <a:r>
              <a:rPr lang="it-IT" b="1" smtClean="0"/>
              <a:t>x</a:t>
            </a:r>
            <a:r>
              <a:rPr lang="it-IT" smtClean="0"/>
              <a:t>), given boundary conditions H or q</a:t>
            </a:r>
            <a:r>
              <a:rPr lang="it-IT" baseline="-25000" smtClean="0"/>
              <a:t>normal</a:t>
            </a:r>
            <a:r>
              <a:rPr lang="it-IT" smtClean="0"/>
              <a:t> on boundary ∂</a:t>
            </a:r>
            <a:r>
              <a:rPr lang="el-GR" smtClean="0"/>
              <a:t>Ω, </a:t>
            </a:r>
            <a:r>
              <a:rPr lang="it-IT" smtClean="0"/>
              <a:t>determine H(</a:t>
            </a:r>
            <a:r>
              <a:rPr lang="it-IT" b="1" smtClean="0"/>
              <a:t>x</a:t>
            </a:r>
            <a:r>
              <a:rPr lang="it-IT" smtClean="0"/>
              <a:t>) satisfying flow equation for </a:t>
            </a:r>
            <a:r>
              <a:rPr lang="it-IT" b="1" smtClean="0"/>
              <a:t>x</a:t>
            </a:r>
            <a:r>
              <a:rPr lang="it-IT" smtClean="0"/>
              <a:t>∈</a:t>
            </a:r>
            <a:r>
              <a:rPr lang="el-GR" smtClean="0"/>
              <a:t>Ω. </a:t>
            </a:r>
            <a:r>
              <a:rPr lang="it-IT" smtClean="0"/>
              <a:t>Subsequently: </a:t>
            </a:r>
            <a:r>
              <a:rPr lang="it-IT" b="1" smtClean="0"/>
              <a:t>q</a:t>
            </a:r>
            <a:r>
              <a:rPr lang="it-IT" smtClean="0"/>
              <a:t>(</a:t>
            </a:r>
            <a:r>
              <a:rPr lang="it-IT" b="1" smtClean="0"/>
              <a:t>x</a:t>
            </a:r>
            <a:r>
              <a:rPr lang="it-IT" smtClean="0"/>
              <a:t>)=-K∇H, </a:t>
            </a:r>
            <a:r>
              <a:rPr lang="it-IT" b="1" smtClean="0"/>
              <a:t>V</a:t>
            </a:r>
            <a:r>
              <a:rPr lang="it-IT" smtClean="0"/>
              <a:t>(x)=</a:t>
            </a:r>
            <a:r>
              <a:rPr lang="it-IT" b="1" smtClean="0"/>
              <a:t>q</a:t>
            </a:r>
            <a:r>
              <a:rPr lang="it-IT" smtClean="0"/>
              <a:t>/n.</a:t>
            </a:r>
          </a:p>
        </p:txBody>
      </p:sp>
      <p:pic>
        <p:nvPicPr>
          <p:cNvPr id="27651" name="Picture 2"/>
          <p:cNvPicPr>
            <a:picLocks noChangeAspect="1" noChangeArrowheads="1"/>
          </p:cNvPicPr>
          <p:nvPr/>
        </p:nvPicPr>
        <p:blipFill>
          <a:blip r:embed="rId2"/>
          <a:srcRect/>
          <a:stretch>
            <a:fillRect/>
          </a:stretch>
        </p:blipFill>
        <p:spPr bwMode="auto">
          <a:xfrm>
            <a:off x="1042988" y="2349500"/>
            <a:ext cx="6527800" cy="547688"/>
          </a:xfrm>
          <a:prstGeom prst="rect">
            <a:avLst/>
          </a:prstGeom>
          <a:noFill/>
          <a:ln w="9525">
            <a:noFill/>
            <a:miter lim="800000"/>
            <a:headEnd/>
            <a:tailEnd/>
          </a:ln>
        </p:spPr>
      </p:pic>
      <p:pic>
        <p:nvPicPr>
          <p:cNvPr id="27652" name="Picture 3"/>
          <p:cNvPicPr>
            <a:picLocks noChangeAspect="1" noChangeArrowheads="1"/>
          </p:cNvPicPr>
          <p:nvPr/>
        </p:nvPicPr>
        <p:blipFill>
          <a:blip r:embed="rId3"/>
          <a:srcRect/>
          <a:stretch>
            <a:fillRect/>
          </a:stretch>
        </p:blipFill>
        <p:spPr bwMode="auto">
          <a:xfrm>
            <a:off x="569913" y="3616325"/>
            <a:ext cx="3671887" cy="431800"/>
          </a:xfrm>
          <a:prstGeom prst="rect">
            <a:avLst/>
          </a:prstGeom>
          <a:noFill/>
          <a:ln w="9525">
            <a:noFill/>
            <a:miter lim="800000"/>
            <a:headEnd/>
            <a:tailEnd/>
          </a:ln>
        </p:spPr>
      </p:pic>
      <p:pic>
        <p:nvPicPr>
          <p:cNvPr id="27653" name="Picture 4"/>
          <p:cNvPicPr>
            <a:picLocks noChangeAspect="1" noChangeArrowheads="1"/>
          </p:cNvPicPr>
          <p:nvPr/>
        </p:nvPicPr>
        <p:blipFill>
          <a:blip r:embed="rId4"/>
          <a:srcRect/>
          <a:stretch>
            <a:fillRect/>
          </a:stretch>
        </p:blipFill>
        <p:spPr bwMode="auto">
          <a:xfrm>
            <a:off x="4211638" y="3644900"/>
            <a:ext cx="3673475" cy="442913"/>
          </a:xfrm>
          <a:prstGeom prst="rect">
            <a:avLst/>
          </a:prstGeom>
          <a:noFill/>
          <a:ln w="9525">
            <a:noFill/>
            <a:miter lim="800000"/>
            <a:headEnd/>
            <a:tailEnd/>
          </a:ln>
        </p:spPr>
      </p:pic>
      <p:sp>
        <p:nvSpPr>
          <p:cNvPr id="8" name="Rettangolo 7"/>
          <p:cNvSpPr/>
          <p:nvPr/>
        </p:nvSpPr>
        <p:spPr>
          <a:xfrm>
            <a:off x="3635375" y="2205038"/>
            <a:ext cx="2449513" cy="863600"/>
          </a:xfrm>
          <a:prstGeom prst="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it-IT" smtClean="0"/>
              <a:t>Solute transport</a:t>
            </a:r>
          </a:p>
        </p:txBody>
      </p:sp>
      <p:sp>
        <p:nvSpPr>
          <p:cNvPr id="28674" name="Segnaposto contenuto 2"/>
          <p:cNvSpPr>
            <a:spLocks noGrp="1"/>
          </p:cNvSpPr>
          <p:nvPr>
            <p:ph idx="1"/>
          </p:nvPr>
        </p:nvSpPr>
        <p:spPr/>
        <p:txBody>
          <a:bodyPr/>
          <a:lstStyle/>
          <a:p>
            <a:r>
              <a:rPr lang="en-US" smtClean="0"/>
              <a:t>At t=0 a conservative solute (tracer) at constant concentration C₀ is inserted at the column entrance x=0; water flows at constant velocity U=q/n.</a:t>
            </a:r>
          </a:p>
          <a:p>
            <a:r>
              <a:rPr lang="en-US" smtClean="0"/>
              <a:t>The BTC (breakthrough curve) at the outlet C(L,t) has an inverse Gaussian shape. C(x,t) obeys the ADE (advective dispersion equation) of solute mass conservation</a:t>
            </a:r>
            <a:endParaRPr lang="it-IT" smtClean="0"/>
          </a:p>
        </p:txBody>
      </p:sp>
      <p:pic>
        <p:nvPicPr>
          <p:cNvPr id="28675" name="Picture 2"/>
          <p:cNvPicPr>
            <a:picLocks noChangeAspect="1" noChangeArrowheads="1"/>
          </p:cNvPicPr>
          <p:nvPr/>
        </p:nvPicPr>
        <p:blipFill>
          <a:blip r:embed="rId2"/>
          <a:srcRect/>
          <a:stretch>
            <a:fillRect/>
          </a:stretch>
        </p:blipFill>
        <p:spPr bwMode="auto">
          <a:xfrm>
            <a:off x="2627313" y="5300663"/>
            <a:ext cx="3576637" cy="10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3708</TotalTime>
  <Words>3696</Words>
  <Application>Microsoft Office PowerPoint</Application>
  <PresentationFormat>Bildschirmpräsentation (4:3)</PresentationFormat>
  <Paragraphs>403</Paragraphs>
  <Slides>72</Slides>
  <Notes>9</Notes>
  <HiddenSlides>0</HiddenSlides>
  <MMClips>0</MMClips>
  <ScaleCrop>false</ScaleCrop>
  <HeadingPairs>
    <vt:vector size="8" baseType="variant">
      <vt:variant>
        <vt:lpstr>Verwendete Schriftarten</vt:lpstr>
      </vt:variant>
      <vt:variant>
        <vt:i4>5</vt:i4>
      </vt:variant>
      <vt:variant>
        <vt:lpstr>Entwurfsvorlage</vt:lpstr>
      </vt:variant>
      <vt:variant>
        <vt:i4>1</vt:i4>
      </vt:variant>
      <vt:variant>
        <vt:lpstr>Eingebettete OLE-Server</vt:lpstr>
      </vt:variant>
      <vt:variant>
        <vt:i4>1</vt:i4>
      </vt:variant>
      <vt:variant>
        <vt:lpstr>Folientitel</vt:lpstr>
      </vt:variant>
      <vt:variant>
        <vt:i4>72</vt:i4>
      </vt:variant>
    </vt:vector>
  </HeadingPairs>
  <TitlesOfParts>
    <vt:vector size="79" baseType="lpstr">
      <vt:lpstr>Arial</vt:lpstr>
      <vt:lpstr>Wingdings</vt:lpstr>
      <vt:lpstr>Times New Roman</vt:lpstr>
      <vt:lpstr>Symbol</vt:lpstr>
      <vt:lpstr>Tahoma</vt:lpstr>
      <vt:lpstr>Pixel</vt:lpstr>
      <vt:lpstr>Equation</vt:lpstr>
      <vt:lpstr>Folie 1</vt:lpstr>
      <vt:lpstr>The local equations of flow and transport: General definitions</vt:lpstr>
      <vt:lpstr>Scales</vt:lpstr>
      <vt:lpstr>Basic properties</vt:lpstr>
      <vt:lpstr>Macroscopic scale</vt:lpstr>
      <vt:lpstr>Flow</vt:lpstr>
      <vt:lpstr>Flow equations</vt:lpstr>
      <vt:lpstr>Flow equations (cont.)</vt:lpstr>
      <vt:lpstr>Solute transport</vt:lpstr>
      <vt:lpstr>Solute transport</vt:lpstr>
      <vt:lpstr>Solute transport</vt:lpstr>
      <vt:lpstr>General problem of transport</vt:lpstr>
      <vt:lpstr>Heterogeneity of natural formations</vt:lpstr>
      <vt:lpstr>Heterogeneity: Hydraulic conductivity</vt:lpstr>
      <vt:lpstr>Heterogeneity as a random property</vt:lpstr>
      <vt:lpstr>Statistical characterization of hydraulic conductivity</vt:lpstr>
      <vt:lpstr>Statistical characterization (cont.)</vt:lpstr>
      <vt:lpstr>Statistical characterization (cont.)</vt:lpstr>
      <vt:lpstr>Ergodic hypothesis</vt:lpstr>
      <vt:lpstr>Stochastic modeling of flow and transport in natural formations</vt:lpstr>
      <vt:lpstr>Solutions: numerical Monte Carlo</vt:lpstr>
      <vt:lpstr>Solutions: approximate analytical</vt:lpstr>
      <vt:lpstr>Solutions: approximate analytical (cont)</vt:lpstr>
      <vt:lpstr>Impact of heterogeneity on transport: a few examples</vt:lpstr>
      <vt:lpstr>Numerical Laboratory (2D example)</vt:lpstr>
      <vt:lpstr>Folie 26</vt:lpstr>
      <vt:lpstr>Folie 27</vt:lpstr>
      <vt:lpstr>Folie 28</vt:lpstr>
      <vt:lpstr>Folie 29</vt:lpstr>
      <vt:lpstr>Folie 30</vt:lpstr>
      <vt:lpstr>Lagrangean approach and quantification of transport</vt:lpstr>
      <vt:lpstr>Trajectory definition</vt:lpstr>
      <vt:lpstr>Solution for Lagrangean trajectories</vt:lpstr>
      <vt:lpstr>Quantification of plume transport</vt:lpstr>
      <vt:lpstr>Folie 35</vt:lpstr>
      <vt:lpstr>Analysis of transport by  Breakthrough Curves (BTC)</vt:lpstr>
      <vt:lpstr>Derivation of the BTC</vt:lpstr>
      <vt:lpstr>Relation between the BTC and the travel time PDF</vt:lpstr>
      <vt:lpstr>Temporal moments</vt:lpstr>
      <vt:lpstr>Approximate analytical solutions for weakly heterogeneous formations</vt:lpstr>
      <vt:lpstr>Approximate analytical solutions (cont.)</vt:lpstr>
      <vt:lpstr>Travel time variance</vt:lpstr>
      <vt:lpstr>Transport equation</vt:lpstr>
      <vt:lpstr>Longitudinal macrodispersivity</vt:lpstr>
      <vt:lpstr>Longitudinal macrodispersivity (cont.)</vt:lpstr>
      <vt:lpstr>Longitudinal macrodispersivity (cont.)</vt:lpstr>
      <vt:lpstr>Transport in strongly heterogeneous formations: A few unresolved issues </vt:lpstr>
      <vt:lpstr>Novel Lagrangian, travel-time based approach to solute transport</vt:lpstr>
      <vt:lpstr>Folie 49</vt:lpstr>
      <vt:lpstr>Relation with travel time distribution</vt:lpstr>
      <vt:lpstr>Folie 51</vt:lpstr>
      <vt:lpstr>Folie 52</vt:lpstr>
      <vt:lpstr>Folie 53</vt:lpstr>
      <vt:lpstr>The self-consistent model</vt:lpstr>
      <vt:lpstr>The self-consistent model</vt:lpstr>
      <vt:lpstr>Folie 56</vt:lpstr>
      <vt:lpstr>Folie 57</vt:lpstr>
      <vt:lpstr>Main features: “Slow” transport</vt:lpstr>
      <vt:lpstr>Main features: “Fast” transport</vt:lpstr>
      <vt:lpstr>Folie 60</vt:lpstr>
      <vt:lpstr>Solute flux distribution:  Approximate semi-analytical solution</vt:lpstr>
      <vt:lpstr>Solute flux distribution:  Approximate semi-analytical solution</vt:lpstr>
      <vt:lpstr>The BTC kernel</vt:lpstr>
      <vt:lpstr>Analysis of the BTC: Gaussianity</vt:lpstr>
      <vt:lpstr>Analysis of BTC: Gaussianity (2)</vt:lpstr>
      <vt:lpstr>The BTC tail: power-law behaviour?</vt:lpstr>
      <vt:lpstr>Comparison with Numerical Simulations</vt:lpstr>
      <vt:lpstr>Longitudinal dispersivity</vt:lpstr>
      <vt:lpstr>Comparison with 2D simulations</vt:lpstr>
      <vt:lpstr>Conclusions</vt:lpstr>
      <vt:lpstr>Conclusions (2)</vt:lpstr>
      <vt:lpstr>Folie 72</vt:lpstr>
    </vt:vector>
  </TitlesOfParts>
  <Company>Dip. Scienze dell'Ing. Civile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Aldo Fiori</dc:creator>
  <cp:lastModifiedBy>wolfgang</cp:lastModifiedBy>
  <cp:revision>386</cp:revision>
  <dcterms:created xsi:type="dcterms:W3CDTF">2003-10-07T09:33:59Z</dcterms:created>
  <dcterms:modified xsi:type="dcterms:W3CDTF">2012-01-11T13:10:00Z</dcterms:modified>
</cp:coreProperties>
</file>