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85" r:id="rId2"/>
    <p:sldId id="286" r:id="rId3"/>
    <p:sldId id="291" r:id="rId4"/>
    <p:sldId id="257" r:id="rId5"/>
    <p:sldId id="292" r:id="rId6"/>
    <p:sldId id="287" r:id="rId7"/>
    <p:sldId id="293" r:id="rId8"/>
    <p:sldId id="312" r:id="rId9"/>
    <p:sldId id="311" r:id="rId10"/>
    <p:sldId id="313" r:id="rId11"/>
    <p:sldId id="315" r:id="rId12"/>
    <p:sldId id="339" r:id="rId13"/>
    <p:sldId id="340" r:id="rId14"/>
    <p:sldId id="341" r:id="rId15"/>
    <p:sldId id="342" r:id="rId16"/>
    <p:sldId id="343" r:id="rId17"/>
    <p:sldId id="338" r:id="rId18"/>
    <p:sldId id="294" r:id="rId19"/>
    <p:sldId id="306" r:id="rId20"/>
    <p:sldId id="326" r:id="rId21"/>
    <p:sldId id="295" r:id="rId22"/>
    <p:sldId id="289" r:id="rId23"/>
    <p:sldId id="324" r:id="rId24"/>
    <p:sldId id="325" r:id="rId25"/>
    <p:sldId id="296" r:id="rId26"/>
    <p:sldId id="347" r:id="rId27"/>
    <p:sldId id="317" r:id="rId28"/>
    <p:sldId id="318" r:id="rId29"/>
    <p:sldId id="319" r:id="rId30"/>
    <p:sldId id="327" r:id="rId31"/>
    <p:sldId id="346" r:id="rId32"/>
    <p:sldId id="349" r:id="rId33"/>
    <p:sldId id="301" r:id="rId34"/>
    <p:sldId id="335" r:id="rId35"/>
    <p:sldId id="336" r:id="rId36"/>
    <p:sldId id="337" r:id="rId37"/>
    <p:sldId id="303" r:id="rId38"/>
    <p:sldId id="304" r:id="rId39"/>
    <p:sldId id="305" r:id="rId40"/>
    <p:sldId id="333" r:id="rId41"/>
    <p:sldId id="334" r:id="rId42"/>
    <p:sldId id="328" r:id="rId43"/>
    <p:sldId id="329" r:id="rId44"/>
    <p:sldId id="330" r:id="rId45"/>
    <p:sldId id="331" r:id="rId46"/>
    <p:sldId id="332" r:id="rId47"/>
    <p:sldId id="344" r:id="rId48"/>
    <p:sldId id="345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4F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2" autoAdjust="0"/>
    <p:restoredTop sz="99798" autoAdjust="0"/>
  </p:normalViewPr>
  <p:slideViewPr>
    <p:cSldViewPr>
      <p:cViewPr>
        <p:scale>
          <a:sx n="75" d="100"/>
          <a:sy n="75" d="100"/>
        </p:scale>
        <p:origin x="-129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5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2768E-B05E-EE4F-BF27-EADC223F720A}" type="datetimeFigureOut">
              <a:rPr lang="nb-NO" smtClean="0"/>
              <a:pPr/>
              <a:t>03.10.11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543A2-2645-1549-8E80-F8CDB9BE37D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898532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313F0-6AEA-CC4E-83B0-12DFCE088091}" type="datetimeFigureOut">
              <a:rPr lang="nb-NO" smtClean="0"/>
              <a:pPr/>
              <a:t>03.10.11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Klikk for å redigere tekststiler i malen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94A8E-87ED-9E4D-A185-D66378409E6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49003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3605A-6A34-1144-8DED-9905D1BACEB3}" type="datetime1">
              <a:rPr lang="nb-NO" smtClean="0"/>
              <a:pPr/>
              <a:t>03.10.11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3C9B7-525A-1542-9CE8-04DB8B57B5E9}" type="datetime1">
              <a:rPr lang="nb-NO" smtClean="0"/>
              <a:pPr/>
              <a:t>03.10.11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71B12-D4DA-6A44-BC8C-9E9E64A5FC85}" type="datetime1">
              <a:rPr lang="nb-NO" smtClean="0"/>
              <a:pPr/>
              <a:t>03.10.11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C2BC-68FC-8048-83B5-3E2538D9AAD3}" type="datetime1">
              <a:rPr lang="nb-NO" smtClean="0"/>
              <a:pPr/>
              <a:t>03.10.11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5D702-44A6-7B46-B1A5-6011FCC4F3ED}" type="datetime1">
              <a:rPr lang="nb-NO" smtClean="0"/>
              <a:pPr/>
              <a:t>03.10.11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965B-8623-C246-9533-1A7D774EABF4}" type="datetime1">
              <a:rPr lang="nb-NO" smtClean="0"/>
              <a:pPr/>
              <a:t>03.10.11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F5CF-7BA1-1744-9286-C31008675807}" type="datetime1">
              <a:rPr lang="nb-NO" smtClean="0"/>
              <a:pPr/>
              <a:t>03.10.11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811EE-9E94-D141-A3C9-661AB731B743}" type="datetime1">
              <a:rPr lang="nb-NO" smtClean="0"/>
              <a:pPr/>
              <a:t>03.10.11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33422-8157-1645-8183-D7AF564F18DB}" type="datetime1">
              <a:rPr lang="nb-NO" smtClean="0"/>
              <a:pPr/>
              <a:t>03.10.11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046A9-0D79-6045-B703-C998B98331FF}" type="datetime1">
              <a:rPr lang="nb-NO" smtClean="0"/>
              <a:pPr/>
              <a:t>03.10.11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D10D-FF5D-FB49-9DDA-8B2912B11FE5}" type="datetime1">
              <a:rPr lang="nb-NO" smtClean="0"/>
              <a:pPr/>
              <a:t>03.10.11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EF7F6-B7BC-A342-9180-416E93860496}" type="datetime1">
              <a:rPr lang="nb-NO" smtClean="0"/>
              <a:pPr/>
              <a:t>03.10.11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18.emf"/><Relationship Id="rId9" Type="http://schemas.openxmlformats.org/officeDocument/2006/relationships/image" Target="../media/image19.emf"/><Relationship Id="rId10" Type="http://schemas.openxmlformats.org/officeDocument/2006/relationships/oleObject" Target="../embeddings/Microsoft_Excel_97_-_2004-ark3.xls"/><Relationship Id="rId11" Type="http://schemas.openxmlformats.org/officeDocument/2006/relationships/image" Target="../media/image1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5.emf"/><Relationship Id="rId6" Type="http://schemas.openxmlformats.org/officeDocument/2006/relationships/image" Target="../media/image16.emf"/><Relationship Id="rId7" Type="http://schemas.openxmlformats.org/officeDocument/2006/relationships/image" Target="../media/image18.emf"/><Relationship Id="rId8" Type="http://schemas.openxmlformats.org/officeDocument/2006/relationships/image" Target="../media/image19.emf"/><Relationship Id="rId9" Type="http://schemas.openxmlformats.org/officeDocument/2006/relationships/image" Target="../media/image20.emf"/><Relationship Id="rId10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png"/><Relationship Id="rId6" Type="http://schemas.openxmlformats.org/officeDocument/2006/relationships/image" Target="../media/image25.emf"/><Relationship Id="rId7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7.emf"/><Relationship Id="rId5" Type="http://schemas.openxmlformats.org/officeDocument/2006/relationships/image" Target="../media/image23.emf"/><Relationship Id="rId6" Type="http://schemas.openxmlformats.org/officeDocument/2006/relationships/image" Target="../media/image24.png"/><Relationship Id="rId7" Type="http://schemas.openxmlformats.org/officeDocument/2006/relationships/image" Target="../media/image25.emf"/><Relationship Id="rId8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3.emf"/><Relationship Id="rId7" Type="http://schemas.openxmlformats.org/officeDocument/2006/relationships/image" Target="../media/image24.png"/><Relationship Id="rId8" Type="http://schemas.openxmlformats.org/officeDocument/2006/relationships/image" Target="../media/image25.emf"/><Relationship Id="rId9" Type="http://schemas.openxmlformats.org/officeDocument/2006/relationships/image" Target="../media/image26.emf"/><Relationship Id="rId10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30.emf"/><Relationship Id="rId7" Type="http://schemas.openxmlformats.org/officeDocument/2006/relationships/image" Target="../media/image23.emf"/><Relationship Id="rId8" Type="http://schemas.openxmlformats.org/officeDocument/2006/relationships/image" Target="../media/image24.png"/><Relationship Id="rId9" Type="http://schemas.openxmlformats.org/officeDocument/2006/relationships/image" Target="../media/image25.emf"/><Relationship Id="rId10" Type="http://schemas.openxmlformats.org/officeDocument/2006/relationships/image" Target="../media/image26.emf"/><Relationship Id="rId11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emf"/><Relationship Id="rId12" Type="http://schemas.openxmlformats.org/officeDocument/2006/relationships/image" Target="../media/image29.emf"/><Relationship Id="rId13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2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30.emf"/><Relationship Id="rId7" Type="http://schemas.openxmlformats.org/officeDocument/2006/relationships/image" Target="../media/image23.emf"/><Relationship Id="rId8" Type="http://schemas.openxmlformats.org/officeDocument/2006/relationships/image" Target="../media/image24.png"/><Relationship Id="rId9" Type="http://schemas.openxmlformats.org/officeDocument/2006/relationships/image" Target="../media/image25.emf"/><Relationship Id="rId10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6" Type="http://schemas.openxmlformats.org/officeDocument/2006/relationships/image" Target="../media/image39.emf"/><Relationship Id="rId7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png"/><Relationship Id="rId8" Type="http://schemas.openxmlformats.org/officeDocument/2006/relationships/image" Target="../media/image52.emf"/><Relationship Id="rId9" Type="http://schemas.openxmlformats.org/officeDocument/2006/relationships/image" Target="../media/image53.emf"/><Relationship Id="rId10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6" Type="http://schemas.openxmlformats.org/officeDocument/2006/relationships/image" Target="../media/image77.emf"/><Relationship Id="rId7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75.emf"/><Relationship Id="rId5" Type="http://schemas.openxmlformats.org/officeDocument/2006/relationships/image" Target="../media/image77.emf"/><Relationship Id="rId6" Type="http://schemas.openxmlformats.org/officeDocument/2006/relationships/image" Target="../media/image80.emf"/><Relationship Id="rId7" Type="http://schemas.openxmlformats.org/officeDocument/2006/relationships/image" Target="../media/image76.emf"/><Relationship Id="rId8" Type="http://schemas.openxmlformats.org/officeDocument/2006/relationships/image" Target="../media/image81.emf"/><Relationship Id="rId9" Type="http://schemas.openxmlformats.org/officeDocument/2006/relationships/image" Target="../media/image74.jpg"/><Relationship Id="rId10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emf"/><Relationship Id="rId12" Type="http://schemas.openxmlformats.org/officeDocument/2006/relationships/image" Target="../media/image85.emf"/><Relationship Id="rId13" Type="http://schemas.openxmlformats.org/officeDocument/2006/relationships/image" Target="../media/image74.jpg"/><Relationship Id="rId14" Type="http://schemas.openxmlformats.org/officeDocument/2006/relationships/image" Target="../media/image7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9.jpg"/><Relationship Id="rId4" Type="http://schemas.openxmlformats.org/officeDocument/2006/relationships/image" Target="../media/image75.emf"/><Relationship Id="rId5" Type="http://schemas.openxmlformats.org/officeDocument/2006/relationships/image" Target="../media/image77.emf"/><Relationship Id="rId6" Type="http://schemas.openxmlformats.org/officeDocument/2006/relationships/image" Target="../media/image80.emf"/><Relationship Id="rId7" Type="http://schemas.openxmlformats.org/officeDocument/2006/relationships/image" Target="../media/image76.emf"/><Relationship Id="rId8" Type="http://schemas.openxmlformats.org/officeDocument/2006/relationships/image" Target="../media/image81.emf"/><Relationship Id="rId9" Type="http://schemas.openxmlformats.org/officeDocument/2006/relationships/image" Target="../media/image82.jpg"/><Relationship Id="rId10" Type="http://schemas.openxmlformats.org/officeDocument/2006/relationships/image" Target="../media/image83.emf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emf"/><Relationship Id="rId12" Type="http://schemas.openxmlformats.org/officeDocument/2006/relationships/image" Target="../media/image85.emf"/><Relationship Id="rId13" Type="http://schemas.openxmlformats.org/officeDocument/2006/relationships/image" Target="../media/image74.jpg"/><Relationship Id="rId14" Type="http://schemas.openxmlformats.org/officeDocument/2006/relationships/image" Target="../media/image78.emf"/><Relationship Id="rId15" Type="http://schemas.openxmlformats.org/officeDocument/2006/relationships/image" Target="../media/image86.emf"/><Relationship Id="rId16" Type="http://schemas.openxmlformats.org/officeDocument/2006/relationships/image" Target="../media/image8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79.jpg"/><Relationship Id="rId4" Type="http://schemas.openxmlformats.org/officeDocument/2006/relationships/image" Target="../media/image75.emf"/><Relationship Id="rId5" Type="http://schemas.openxmlformats.org/officeDocument/2006/relationships/image" Target="../media/image77.emf"/><Relationship Id="rId6" Type="http://schemas.openxmlformats.org/officeDocument/2006/relationships/image" Target="../media/image80.emf"/><Relationship Id="rId7" Type="http://schemas.openxmlformats.org/officeDocument/2006/relationships/image" Target="../media/image76.emf"/><Relationship Id="rId8" Type="http://schemas.openxmlformats.org/officeDocument/2006/relationships/image" Target="../media/image81.emf"/><Relationship Id="rId9" Type="http://schemas.openxmlformats.org/officeDocument/2006/relationships/image" Target="../media/image82.jpg"/><Relationship Id="rId10" Type="http://schemas.openxmlformats.org/officeDocument/2006/relationships/image" Target="../media/image8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5" Type="http://schemas.openxmlformats.org/officeDocument/2006/relationships/image" Target="../media/image90.emf"/><Relationship Id="rId6" Type="http://schemas.openxmlformats.org/officeDocument/2006/relationships/image" Target="../media/image91.emf"/><Relationship Id="rId7" Type="http://schemas.openxmlformats.org/officeDocument/2006/relationships/image" Target="../media/image92.emf"/><Relationship Id="rId8" Type="http://schemas.openxmlformats.org/officeDocument/2006/relationships/image" Target="../media/image93.emf"/><Relationship Id="rId9" Type="http://schemas.openxmlformats.org/officeDocument/2006/relationships/image" Target="../media/image94.emf"/><Relationship Id="rId10" Type="http://schemas.openxmlformats.org/officeDocument/2006/relationships/image" Target="../media/image95.emf"/><Relationship Id="rId11" Type="http://schemas.openxmlformats.org/officeDocument/2006/relationships/image" Target="../media/image9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6" Type="http://schemas.openxmlformats.org/officeDocument/2006/relationships/image" Target="../media/image100.jpg"/><Relationship Id="rId7" Type="http://schemas.openxmlformats.org/officeDocument/2006/relationships/image" Target="../media/image101.emf"/><Relationship Id="rId8" Type="http://schemas.openxmlformats.org/officeDocument/2006/relationships/image" Target="../media/image102.emf"/><Relationship Id="rId9" Type="http://schemas.openxmlformats.org/officeDocument/2006/relationships/image" Target="../media/image103.emf"/><Relationship Id="rId10" Type="http://schemas.openxmlformats.org/officeDocument/2006/relationships/image" Target="../media/image104.emf"/><Relationship Id="rId11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4" Type="http://schemas.openxmlformats.org/officeDocument/2006/relationships/image" Target="../media/image107.emf"/><Relationship Id="rId5" Type="http://schemas.openxmlformats.org/officeDocument/2006/relationships/image" Target="../media/image108.emf"/><Relationship Id="rId6" Type="http://schemas.openxmlformats.org/officeDocument/2006/relationships/image" Target="../media/image109.emf"/><Relationship Id="rId7" Type="http://schemas.openxmlformats.org/officeDocument/2006/relationships/image" Target="../media/image110.emf"/><Relationship Id="rId8" Type="http://schemas.openxmlformats.org/officeDocument/2006/relationships/image" Target="../media/image111.emf"/><Relationship Id="rId9" Type="http://schemas.openxmlformats.org/officeDocument/2006/relationships/image" Target="../media/image112.emf"/><Relationship Id="rId10" Type="http://schemas.openxmlformats.org/officeDocument/2006/relationships/image" Target="../media/image11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4" Type="http://schemas.openxmlformats.org/officeDocument/2006/relationships/image" Target="../media/image107.emf"/><Relationship Id="rId5" Type="http://schemas.openxmlformats.org/officeDocument/2006/relationships/image" Target="../media/image114.emf"/><Relationship Id="rId6" Type="http://schemas.openxmlformats.org/officeDocument/2006/relationships/image" Target="../media/image108.emf"/><Relationship Id="rId7" Type="http://schemas.openxmlformats.org/officeDocument/2006/relationships/image" Target="../media/image115.emf"/><Relationship Id="rId8" Type="http://schemas.openxmlformats.org/officeDocument/2006/relationships/image" Target="../media/image116.emf"/><Relationship Id="rId9" Type="http://schemas.openxmlformats.org/officeDocument/2006/relationships/image" Target="../media/image11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6.emf"/><Relationship Id="rId12" Type="http://schemas.openxmlformats.org/officeDocument/2006/relationships/image" Target="../media/image127.emf"/><Relationship Id="rId13" Type="http://schemas.openxmlformats.org/officeDocument/2006/relationships/image" Target="../media/image1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18.jpg"/><Relationship Id="rId4" Type="http://schemas.openxmlformats.org/officeDocument/2006/relationships/image" Target="../media/image119.emf"/><Relationship Id="rId5" Type="http://schemas.openxmlformats.org/officeDocument/2006/relationships/image" Target="../media/image120.emf"/><Relationship Id="rId6" Type="http://schemas.openxmlformats.org/officeDocument/2006/relationships/image" Target="../media/image121.emf"/><Relationship Id="rId7" Type="http://schemas.openxmlformats.org/officeDocument/2006/relationships/image" Target="../media/image122.emf"/><Relationship Id="rId8" Type="http://schemas.openxmlformats.org/officeDocument/2006/relationships/image" Target="../media/image123.emf"/><Relationship Id="rId9" Type="http://schemas.openxmlformats.org/officeDocument/2006/relationships/image" Target="../media/image124.emf"/><Relationship Id="rId10" Type="http://schemas.openxmlformats.org/officeDocument/2006/relationships/image" Target="../media/image12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4" Type="http://schemas.openxmlformats.org/officeDocument/2006/relationships/image" Target="../media/image131.emf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4" Type="http://schemas.openxmlformats.org/officeDocument/2006/relationships/image" Target="../media/image131.emf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4" Type="http://schemas.openxmlformats.org/officeDocument/2006/relationships/image" Target="../media/image131.emf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6.emf"/><Relationship Id="rId3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7.emf"/><Relationship Id="rId3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emf"/><Relationship Id="rId8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png"/><Relationship Id="rId7" Type="http://schemas.openxmlformats.org/officeDocument/2006/relationships/oleObject" Target="../embeddings/Microsoft_Excel_97_-_2004-ark1.xls"/><Relationship Id="rId8" Type="http://schemas.openxmlformats.org/officeDocument/2006/relationships/image" Target="../media/image1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png"/><Relationship Id="rId7" Type="http://schemas.openxmlformats.org/officeDocument/2006/relationships/oleObject" Target="../embeddings/Microsoft_Excel_97_-_2004-ark2.xls"/><Relationship Id="rId8" Type="http://schemas.openxmlformats.org/officeDocument/2006/relationships/image" Target="../media/image11.emf"/><Relationship Id="rId9" Type="http://schemas.openxmlformats.org/officeDocument/2006/relationships/image" Target="../media/image15.emf"/><Relationship Id="rId10" Type="http://schemas.openxmlformats.org/officeDocument/2006/relationships/image" Target="../media/image1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4" y="381000"/>
            <a:ext cx="9130145" cy="1905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CO</a:t>
            </a:r>
            <a:r>
              <a:rPr lang="en-US" sz="3600" baseline="-25000" dirty="0" smtClean="0"/>
              <a:t>2</a:t>
            </a:r>
            <a:r>
              <a:rPr lang="en-US" sz="3600" dirty="0" smtClean="0"/>
              <a:t>-migration:</a:t>
            </a:r>
            <a:br>
              <a:rPr lang="en-US" sz="3600" dirty="0" smtClean="0"/>
            </a:br>
            <a:r>
              <a:rPr lang="en-US" sz="3600" dirty="0" smtClean="0"/>
              <a:t> Effects and upscaling of caprock topography</a:t>
            </a:r>
            <a:r>
              <a:rPr lang="nb-NO" sz="3600" dirty="0" smtClean="0"/>
              <a:t/>
            </a:r>
            <a:br>
              <a:rPr lang="nb-NO" sz="3600" dirty="0" smtClean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362200"/>
            <a:ext cx="7162800" cy="762000"/>
          </a:xfrm>
        </p:spPr>
        <p:txBody>
          <a:bodyPr>
            <a:normAutofit/>
          </a:bodyPr>
          <a:lstStyle/>
          <a:p>
            <a:r>
              <a:rPr lang="nb-NO" sz="2400" i="1" dirty="0" smtClean="0">
                <a:solidFill>
                  <a:schemeClr val="tx1">
                    <a:alpha val="50000"/>
                  </a:schemeClr>
                </a:solidFill>
              </a:rPr>
              <a:t>Sarah E. Gasda</a:t>
            </a:r>
            <a:r>
              <a:rPr lang="nb-NO" sz="2400" i="1" baseline="30000" dirty="0" smtClean="0">
                <a:solidFill>
                  <a:schemeClr val="tx1">
                    <a:alpha val="50000"/>
                  </a:schemeClr>
                </a:solidFill>
              </a:rPr>
              <a:t>1</a:t>
            </a:r>
            <a:r>
              <a:rPr lang="nb-NO" sz="2400" i="1" dirty="0" smtClean="0">
                <a:solidFill>
                  <a:schemeClr val="tx1">
                    <a:alpha val="50000"/>
                  </a:schemeClr>
                </a:solidFill>
              </a:rPr>
              <a:t>, Halvor M. Nilsen</a:t>
            </a:r>
            <a:r>
              <a:rPr lang="nb-NO" sz="2400" i="1" baseline="30000" dirty="0" smtClean="0">
                <a:solidFill>
                  <a:schemeClr val="tx1">
                    <a:alpha val="50000"/>
                  </a:schemeClr>
                </a:solidFill>
              </a:rPr>
              <a:t>2</a:t>
            </a:r>
            <a:r>
              <a:rPr lang="nb-NO" sz="2400" i="1" dirty="0" smtClean="0">
                <a:solidFill>
                  <a:schemeClr val="tx1">
                    <a:alpha val="50000"/>
                  </a:schemeClr>
                </a:solidFill>
              </a:rPr>
              <a:t>, and </a:t>
            </a:r>
            <a:r>
              <a:rPr lang="nb-NO" sz="2400" i="1" dirty="0" smtClean="0">
                <a:solidFill>
                  <a:schemeClr val="tx1"/>
                </a:solidFill>
              </a:rPr>
              <a:t>Helge K. Dahle</a:t>
            </a:r>
            <a:r>
              <a:rPr lang="nb-NO" sz="2400" i="1" baseline="30000" dirty="0" smtClean="0">
                <a:solidFill>
                  <a:schemeClr val="tx1"/>
                </a:solidFill>
              </a:rPr>
              <a:t>3</a:t>
            </a:r>
            <a:endParaRPr lang="nb-NO" sz="2400" i="1" dirty="0" smtClean="0">
              <a:solidFill>
                <a:schemeClr val="tx1"/>
              </a:solidFill>
            </a:endParaRPr>
          </a:p>
        </p:txBody>
      </p:sp>
      <p:pic>
        <p:nvPicPr>
          <p:cNvPr id="1027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76800"/>
            <a:ext cx="838200" cy="83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/>
          <p:cNvSpPr txBox="1"/>
          <p:nvPr/>
        </p:nvSpPr>
        <p:spPr>
          <a:xfrm>
            <a:off x="3048000" y="6019800"/>
            <a:ext cx="263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RICAM, </a:t>
            </a:r>
            <a:r>
              <a:rPr lang="nb-NO" dirty="0" err="1" smtClean="0"/>
              <a:t>October</a:t>
            </a:r>
            <a:r>
              <a:rPr lang="nb-NO" dirty="0" smtClean="0"/>
              <a:t> 2-6. 2011</a:t>
            </a:r>
            <a:endParaRPr lang="nb-NO" dirty="0"/>
          </a:p>
        </p:txBody>
      </p:sp>
      <p:pic>
        <p:nvPicPr>
          <p:cNvPr id="8" name="Picture 7" descr="SINTEF_hovedlogo_bla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5105400"/>
            <a:ext cx="2070100" cy="425521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752600" y="3124200"/>
            <a:ext cx="563880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b-NO" sz="1600" baseline="30000" dirty="0" smtClean="0">
                <a:solidFill>
                  <a:schemeClr val="tx1">
                    <a:alpha val="50000"/>
                  </a:schemeClr>
                </a:solidFill>
              </a:rPr>
              <a:t>1</a:t>
            </a:r>
            <a:r>
              <a:rPr lang="nb-NO" sz="1600" dirty="0" smtClean="0">
                <a:solidFill>
                  <a:schemeClr val="tx1">
                    <a:alpha val="50000"/>
                  </a:schemeClr>
                </a:solidFill>
              </a:rPr>
              <a:t>Center</a:t>
            </a:r>
            <a:r>
              <a:rPr kumimoji="0" lang="nb-NO" sz="1600" b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</a:t>
            </a:r>
            <a:r>
              <a:rPr lang="nb-NO" sz="1600" dirty="0" smtClean="0">
                <a:solidFill>
                  <a:schemeClr val="tx1">
                    <a:alpha val="50000"/>
                  </a:schemeClr>
                </a:solidFill>
              </a:rPr>
              <a:t>I</a:t>
            </a:r>
            <a:r>
              <a:rPr kumimoji="0" lang="nb-NO" sz="1600" b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ntegrated</a:t>
            </a:r>
            <a:r>
              <a:rPr kumimoji="0" lang="nb-NO" sz="1600" b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Petroleum Research, </a:t>
            </a:r>
            <a:r>
              <a:rPr kumimoji="0" lang="nb-NO" sz="1600" b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</a:t>
            </a:r>
            <a:r>
              <a:rPr kumimoji="0" lang="nb-NO" sz="1600" b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Research, Bergen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b-NO" sz="1600" baseline="30000" dirty="0" smtClean="0">
                <a:solidFill>
                  <a:schemeClr val="tx1">
                    <a:alpha val="50000"/>
                  </a:schemeClr>
                </a:solidFill>
              </a:rPr>
              <a:t>2</a:t>
            </a:r>
            <a:r>
              <a:rPr lang="nb-NO" sz="1600" baseline="0" dirty="0" smtClean="0">
                <a:solidFill>
                  <a:schemeClr val="tx1">
                    <a:alpha val="50000"/>
                  </a:schemeClr>
                </a:solidFill>
              </a:rPr>
              <a:t>SINTEF, IKT, Oslo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b-NO" sz="1600" b="0" u="none" strike="noStrike" kern="1200" cap="none" spc="0" normalizeH="0" baseline="30000" noProof="0" dirty="0" smtClean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nb-NO" sz="1600" b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Department </a:t>
            </a:r>
            <a:r>
              <a:rPr kumimoji="0" lang="nb-NO" sz="1600" b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</a:t>
            </a:r>
            <a:r>
              <a:rPr kumimoji="0" lang="nb-NO" sz="1600" b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nb-NO" sz="1600" b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Mathematics</a:t>
            </a:r>
            <a:r>
              <a:rPr lang="nb-NO" sz="1600" dirty="0" smtClean="0">
                <a:solidFill>
                  <a:schemeClr val="tx1">
                    <a:alpha val="50000"/>
                  </a:schemeClr>
                </a:solidFill>
              </a:rPr>
              <a:t>, University </a:t>
            </a:r>
            <a:r>
              <a:rPr lang="nb-NO" sz="1600" dirty="0" err="1" smtClean="0">
                <a:solidFill>
                  <a:schemeClr val="tx1">
                    <a:alpha val="50000"/>
                  </a:schemeClr>
                </a:solidFill>
              </a:rPr>
              <a:t>of</a:t>
            </a:r>
            <a:r>
              <a:rPr lang="nb-NO" sz="1600" dirty="0" smtClean="0">
                <a:solidFill>
                  <a:schemeClr val="tx1">
                    <a:alpha val="50000"/>
                  </a:schemeClr>
                </a:solidFill>
              </a:rPr>
              <a:t> Bergen</a:t>
            </a:r>
            <a:r>
              <a:rPr kumimoji="0" lang="nb-NO" sz="1600" b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alpha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nb-NO" sz="1600" b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890796"/>
            <a:ext cx="1219200" cy="88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4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>
          <a:xfrm>
            <a:off x="6781800" y="57912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21" name="Gruppe 20"/>
          <p:cNvGrpSpPr/>
          <p:nvPr/>
        </p:nvGrpSpPr>
        <p:grpSpPr>
          <a:xfrm>
            <a:off x="533400" y="2514600"/>
            <a:ext cx="3352800" cy="1600200"/>
            <a:chOff x="533400" y="2514600"/>
            <a:chExt cx="3352800" cy="1600200"/>
          </a:xfrm>
        </p:grpSpPr>
        <p:sp>
          <p:nvSpPr>
            <p:cNvPr id="2" name="Avrundet rektangel 1"/>
            <p:cNvSpPr/>
            <p:nvPr/>
          </p:nvSpPr>
          <p:spPr>
            <a:xfrm>
              <a:off x="533400" y="2514600"/>
              <a:ext cx="3352800" cy="1600200"/>
            </a:xfrm>
            <a:prstGeom prst="roundRect">
              <a:avLst/>
            </a:prstGeom>
            <a:gradFill flip="none" rotWithShape="1">
              <a:gsLst>
                <a:gs pos="0">
                  <a:srgbClr val="D9D9D9"/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1" name="Bilde 10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895600"/>
              <a:ext cx="2590800" cy="645604"/>
            </a:xfrm>
            <a:prstGeom prst="rect">
              <a:avLst/>
            </a:prstGeom>
          </p:spPr>
        </p:pic>
        <p:pic>
          <p:nvPicPr>
            <p:cNvPr id="12" name="Bilde 1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3581400"/>
              <a:ext cx="2895600" cy="265191"/>
            </a:xfrm>
            <a:prstGeom prst="rect">
              <a:avLst/>
            </a:prstGeom>
          </p:spPr>
        </p:pic>
        <p:sp>
          <p:nvSpPr>
            <p:cNvPr id="15" name="TekstSylinder 14"/>
            <p:cNvSpPr txBox="1"/>
            <p:nvPr/>
          </p:nvSpPr>
          <p:spPr>
            <a:xfrm>
              <a:off x="1295400" y="2514600"/>
              <a:ext cx="1160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Fine </a:t>
              </a:r>
              <a:r>
                <a:rPr lang="nb-NO" dirty="0" err="1" smtClean="0"/>
                <a:t>scale</a:t>
              </a:r>
              <a:r>
                <a:rPr lang="nb-NO" dirty="0" smtClean="0"/>
                <a:t>:</a:t>
              </a:r>
              <a:endParaRPr lang="nb-NO" dirty="0"/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228600" y="762000"/>
            <a:ext cx="2743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VE-</a:t>
            </a:r>
            <a:r>
              <a:rPr kumimoji="0" lang="nb-NO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upscaling</a:t>
            </a: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4" name="Gruppe 13"/>
          <p:cNvGrpSpPr/>
          <p:nvPr/>
        </p:nvGrpSpPr>
        <p:grpSpPr>
          <a:xfrm>
            <a:off x="2971800" y="457200"/>
            <a:ext cx="3962400" cy="1600200"/>
            <a:chOff x="2971800" y="457200"/>
            <a:chExt cx="3962400" cy="1600200"/>
          </a:xfrm>
        </p:grpSpPr>
        <p:sp>
          <p:nvSpPr>
            <p:cNvPr id="16" name="Avrundet rektangel 15"/>
            <p:cNvSpPr/>
            <p:nvPr/>
          </p:nvSpPr>
          <p:spPr>
            <a:xfrm>
              <a:off x="2971800" y="457200"/>
              <a:ext cx="3962400" cy="1600200"/>
            </a:xfrm>
            <a:prstGeom prst="roundRect">
              <a:avLst/>
            </a:prstGeom>
            <a:gradFill flip="none" rotWithShape="1">
              <a:gsLst>
                <a:gs pos="0">
                  <a:srgbClr val="D9D9D9"/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7" name="Bilde 16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1066800"/>
              <a:ext cx="3031484" cy="256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Bilde 1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447800"/>
              <a:ext cx="3200400" cy="273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kstSylinder 18"/>
            <p:cNvSpPr txBox="1"/>
            <p:nvPr/>
          </p:nvSpPr>
          <p:spPr>
            <a:xfrm>
              <a:off x="3200400" y="533400"/>
              <a:ext cx="1449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 smtClean="0"/>
                <a:t>Assumptions</a:t>
              </a:r>
              <a:r>
                <a:rPr lang="nb-NO" dirty="0" smtClean="0"/>
                <a:t>:</a:t>
              </a:r>
              <a:endParaRPr lang="nb-NO" dirty="0"/>
            </a:p>
          </p:txBody>
        </p:sp>
      </p:grpSp>
      <p:grpSp>
        <p:nvGrpSpPr>
          <p:cNvPr id="20" name="Gruppe 19"/>
          <p:cNvGrpSpPr/>
          <p:nvPr/>
        </p:nvGrpSpPr>
        <p:grpSpPr>
          <a:xfrm>
            <a:off x="2971800" y="4572000"/>
            <a:ext cx="3962400" cy="1600200"/>
            <a:chOff x="2971800" y="4572000"/>
            <a:chExt cx="3962400" cy="1600200"/>
          </a:xfrm>
        </p:grpSpPr>
        <p:sp>
          <p:nvSpPr>
            <p:cNvPr id="22" name="Avrundet rektangel 21"/>
            <p:cNvSpPr/>
            <p:nvPr/>
          </p:nvSpPr>
          <p:spPr>
            <a:xfrm>
              <a:off x="2971800" y="4572000"/>
              <a:ext cx="3962400" cy="1600200"/>
            </a:xfrm>
            <a:prstGeom prst="roundRect">
              <a:avLst/>
            </a:prstGeom>
            <a:gradFill flip="none" rotWithShape="1">
              <a:gsLst>
                <a:gs pos="0">
                  <a:srgbClr val="D9D9D9"/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" name="TekstSylinder 22"/>
            <p:cNvSpPr txBox="1"/>
            <p:nvPr/>
          </p:nvSpPr>
          <p:spPr>
            <a:xfrm>
              <a:off x="3200400" y="4648200"/>
              <a:ext cx="1665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 smtClean="0"/>
                <a:t>Reconstruction</a:t>
              </a:r>
              <a:r>
                <a:rPr lang="nb-NO" dirty="0" smtClean="0"/>
                <a:t>:</a:t>
              </a:r>
              <a:endParaRPr lang="nb-NO" dirty="0"/>
            </a:p>
          </p:txBody>
        </p:sp>
        <p:pic>
          <p:nvPicPr>
            <p:cNvPr id="24" name="Bilde 23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5105400"/>
              <a:ext cx="3613649" cy="312573"/>
            </a:xfrm>
            <a:prstGeom prst="rect">
              <a:avLst/>
            </a:prstGeom>
          </p:spPr>
        </p:pic>
        <p:pic>
          <p:nvPicPr>
            <p:cNvPr id="27" name="Bilde 26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5638800"/>
              <a:ext cx="3200400" cy="269125"/>
            </a:xfrm>
            <a:prstGeom prst="rect">
              <a:avLst/>
            </a:prstGeom>
          </p:spPr>
        </p:pic>
      </p:grp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520391"/>
              </p:ext>
            </p:extLst>
          </p:nvPr>
        </p:nvGraphicFramePr>
        <p:xfrm>
          <a:off x="5638800" y="2209800"/>
          <a:ext cx="3124200" cy="219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Regneark" r:id="rId10" imgW="4610100" imgH="3238500" progId="Excel.Sheet.8">
                  <p:embed/>
                </p:oleObj>
              </mc:Choice>
              <mc:Fallback>
                <p:oleObj name="Regneark" r:id="rId10" imgW="4610100" imgH="32385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638800" y="2209800"/>
                        <a:ext cx="3124200" cy="2194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l høyre 5"/>
          <p:cNvSpPr/>
          <p:nvPr/>
        </p:nvSpPr>
        <p:spPr>
          <a:xfrm rot="5400000">
            <a:off x="4014216" y="3148584"/>
            <a:ext cx="1447800" cy="332232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9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>
          <a:xfrm>
            <a:off x="6781800" y="57912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21" name="Gruppe 20"/>
          <p:cNvGrpSpPr/>
          <p:nvPr/>
        </p:nvGrpSpPr>
        <p:grpSpPr>
          <a:xfrm>
            <a:off x="533400" y="2514600"/>
            <a:ext cx="3352800" cy="1600200"/>
            <a:chOff x="533400" y="2514600"/>
            <a:chExt cx="3352800" cy="1600200"/>
          </a:xfrm>
        </p:grpSpPr>
        <p:sp>
          <p:nvSpPr>
            <p:cNvPr id="2" name="Avrundet rektangel 1"/>
            <p:cNvSpPr/>
            <p:nvPr/>
          </p:nvSpPr>
          <p:spPr>
            <a:xfrm>
              <a:off x="533400" y="2514600"/>
              <a:ext cx="3352800" cy="1600200"/>
            </a:xfrm>
            <a:prstGeom prst="roundRect">
              <a:avLst/>
            </a:prstGeom>
            <a:gradFill flip="none" rotWithShape="1">
              <a:gsLst>
                <a:gs pos="0">
                  <a:srgbClr val="D9D9D9"/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1" name="Bilde 10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895600"/>
              <a:ext cx="2590800" cy="645604"/>
            </a:xfrm>
            <a:prstGeom prst="rect">
              <a:avLst/>
            </a:prstGeom>
          </p:spPr>
        </p:pic>
        <p:pic>
          <p:nvPicPr>
            <p:cNvPr id="12" name="Bilde 1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3581400"/>
              <a:ext cx="2895600" cy="265191"/>
            </a:xfrm>
            <a:prstGeom prst="rect">
              <a:avLst/>
            </a:prstGeom>
          </p:spPr>
        </p:pic>
        <p:sp>
          <p:nvSpPr>
            <p:cNvPr id="15" name="TekstSylinder 14"/>
            <p:cNvSpPr txBox="1"/>
            <p:nvPr/>
          </p:nvSpPr>
          <p:spPr>
            <a:xfrm>
              <a:off x="1295400" y="2514600"/>
              <a:ext cx="1160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Fine </a:t>
              </a:r>
              <a:r>
                <a:rPr lang="nb-NO" dirty="0" err="1" smtClean="0"/>
                <a:t>scale</a:t>
              </a:r>
              <a:r>
                <a:rPr lang="nb-NO" dirty="0" smtClean="0"/>
                <a:t>:</a:t>
              </a:r>
              <a:endParaRPr lang="nb-NO" dirty="0"/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228600" y="762000"/>
            <a:ext cx="2743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VE-</a:t>
            </a:r>
            <a:r>
              <a:rPr kumimoji="0" lang="nb-NO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upscaling</a:t>
            </a: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4" name="Gruppe 13"/>
          <p:cNvGrpSpPr/>
          <p:nvPr/>
        </p:nvGrpSpPr>
        <p:grpSpPr>
          <a:xfrm>
            <a:off x="2971800" y="457200"/>
            <a:ext cx="3962400" cy="1600200"/>
            <a:chOff x="2971800" y="457200"/>
            <a:chExt cx="3962400" cy="1600200"/>
          </a:xfrm>
        </p:grpSpPr>
        <p:sp>
          <p:nvSpPr>
            <p:cNvPr id="16" name="Avrundet rektangel 15"/>
            <p:cNvSpPr/>
            <p:nvPr/>
          </p:nvSpPr>
          <p:spPr>
            <a:xfrm>
              <a:off x="2971800" y="457200"/>
              <a:ext cx="3962400" cy="1600200"/>
            </a:xfrm>
            <a:prstGeom prst="roundRect">
              <a:avLst/>
            </a:prstGeom>
            <a:gradFill flip="none" rotWithShape="1">
              <a:gsLst>
                <a:gs pos="0">
                  <a:srgbClr val="D9D9D9"/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7" name="Bilde 1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1066800"/>
              <a:ext cx="3031484" cy="256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Bilde 17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447800"/>
              <a:ext cx="3200400" cy="273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kstSylinder 18"/>
            <p:cNvSpPr txBox="1"/>
            <p:nvPr/>
          </p:nvSpPr>
          <p:spPr>
            <a:xfrm>
              <a:off x="3200400" y="533400"/>
              <a:ext cx="1449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 smtClean="0"/>
                <a:t>Assumptions</a:t>
              </a:r>
              <a:r>
                <a:rPr lang="nb-NO" dirty="0" smtClean="0"/>
                <a:t>:</a:t>
              </a:r>
              <a:endParaRPr lang="nb-NO" dirty="0"/>
            </a:p>
          </p:txBody>
        </p:sp>
      </p:grpSp>
      <p:grpSp>
        <p:nvGrpSpPr>
          <p:cNvPr id="20" name="Gruppe 19"/>
          <p:cNvGrpSpPr/>
          <p:nvPr/>
        </p:nvGrpSpPr>
        <p:grpSpPr>
          <a:xfrm>
            <a:off x="2971800" y="4572000"/>
            <a:ext cx="3962400" cy="1600200"/>
            <a:chOff x="2971800" y="4572000"/>
            <a:chExt cx="3962400" cy="1600200"/>
          </a:xfrm>
        </p:grpSpPr>
        <p:sp>
          <p:nvSpPr>
            <p:cNvPr id="22" name="Avrundet rektangel 21"/>
            <p:cNvSpPr/>
            <p:nvPr/>
          </p:nvSpPr>
          <p:spPr>
            <a:xfrm>
              <a:off x="2971800" y="4572000"/>
              <a:ext cx="3962400" cy="1600200"/>
            </a:xfrm>
            <a:prstGeom prst="roundRect">
              <a:avLst/>
            </a:prstGeom>
            <a:gradFill flip="none" rotWithShape="1">
              <a:gsLst>
                <a:gs pos="0">
                  <a:srgbClr val="D9D9D9"/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" name="TekstSylinder 22"/>
            <p:cNvSpPr txBox="1"/>
            <p:nvPr/>
          </p:nvSpPr>
          <p:spPr>
            <a:xfrm>
              <a:off x="3200400" y="4648200"/>
              <a:ext cx="1665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 smtClean="0"/>
                <a:t>Reconstruction</a:t>
              </a:r>
              <a:r>
                <a:rPr lang="nb-NO" dirty="0" smtClean="0"/>
                <a:t>:</a:t>
              </a:r>
              <a:endParaRPr lang="nb-NO" dirty="0"/>
            </a:p>
          </p:txBody>
        </p:sp>
        <p:pic>
          <p:nvPicPr>
            <p:cNvPr id="24" name="Bilde 23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5105400"/>
              <a:ext cx="3613649" cy="312573"/>
            </a:xfrm>
            <a:prstGeom prst="rect">
              <a:avLst/>
            </a:prstGeom>
          </p:spPr>
        </p:pic>
        <p:pic>
          <p:nvPicPr>
            <p:cNvPr id="27" name="Bilde 26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5638800"/>
              <a:ext cx="3200400" cy="269125"/>
            </a:xfrm>
            <a:prstGeom prst="rect">
              <a:avLst/>
            </a:prstGeom>
          </p:spPr>
        </p:pic>
      </p:grpSp>
      <p:grpSp>
        <p:nvGrpSpPr>
          <p:cNvPr id="28" name="Gruppe 27"/>
          <p:cNvGrpSpPr/>
          <p:nvPr/>
        </p:nvGrpSpPr>
        <p:grpSpPr>
          <a:xfrm>
            <a:off x="4114800" y="2514600"/>
            <a:ext cx="4876800" cy="1600200"/>
            <a:chOff x="4114800" y="2514600"/>
            <a:chExt cx="4876800" cy="1600200"/>
          </a:xfrm>
        </p:grpSpPr>
        <p:sp>
          <p:nvSpPr>
            <p:cNvPr id="29" name="Avrundet rektangel 28"/>
            <p:cNvSpPr/>
            <p:nvPr/>
          </p:nvSpPr>
          <p:spPr>
            <a:xfrm>
              <a:off x="4114800" y="2514600"/>
              <a:ext cx="4876800" cy="1600200"/>
            </a:xfrm>
            <a:prstGeom prst="roundRect">
              <a:avLst/>
            </a:prstGeom>
            <a:gradFill flip="none" rotWithShape="1">
              <a:gsLst>
                <a:gs pos="0">
                  <a:srgbClr val="D9D9D9"/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30" name="Gruppe 29"/>
            <p:cNvGrpSpPr/>
            <p:nvPr/>
          </p:nvGrpSpPr>
          <p:grpSpPr>
            <a:xfrm>
              <a:off x="4495800" y="2514600"/>
              <a:ext cx="4038600" cy="1396268"/>
              <a:chOff x="4495800" y="2514600"/>
              <a:chExt cx="4038600" cy="1396268"/>
            </a:xfrm>
          </p:grpSpPr>
          <p:sp>
            <p:nvSpPr>
              <p:cNvPr id="31" name="TekstSylinder 30"/>
              <p:cNvSpPr txBox="1"/>
              <p:nvPr/>
            </p:nvSpPr>
            <p:spPr>
              <a:xfrm>
                <a:off x="4495800" y="2514600"/>
                <a:ext cx="14058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 err="1" smtClean="0"/>
                  <a:t>Coarse</a:t>
                </a:r>
                <a:r>
                  <a:rPr lang="nb-NO" dirty="0" smtClean="0"/>
                  <a:t> </a:t>
                </a:r>
                <a:r>
                  <a:rPr lang="nb-NO" dirty="0" err="1" smtClean="0"/>
                  <a:t>scale</a:t>
                </a:r>
                <a:r>
                  <a:rPr lang="nb-NO" dirty="0" smtClean="0"/>
                  <a:t>:</a:t>
                </a:r>
                <a:endParaRPr lang="nb-NO" dirty="0"/>
              </a:p>
            </p:txBody>
          </p:sp>
          <p:pic>
            <p:nvPicPr>
              <p:cNvPr id="33" name="Bilde 32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5800" y="2971800"/>
                <a:ext cx="2514600" cy="569483"/>
              </a:xfrm>
              <a:prstGeom prst="rect">
                <a:avLst/>
              </a:prstGeom>
            </p:spPr>
          </p:pic>
          <p:pic>
            <p:nvPicPr>
              <p:cNvPr id="34" name="Bilde 33" descr="latex-image-1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95800" y="3657600"/>
                <a:ext cx="4038600" cy="253268"/>
              </a:xfrm>
              <a:prstGeom prst="rect">
                <a:avLst/>
              </a:prstGeom>
            </p:spPr>
          </p:pic>
        </p:grpSp>
      </p:grpSp>
      <p:sp>
        <p:nvSpPr>
          <p:cNvPr id="6" name="Pil høyre 5"/>
          <p:cNvSpPr/>
          <p:nvPr/>
        </p:nvSpPr>
        <p:spPr>
          <a:xfrm rot="20107184">
            <a:off x="5223042" y="4152140"/>
            <a:ext cx="613025" cy="332232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138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447800" y="25400"/>
            <a:ext cx="6019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 calculation: Capillary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</a:t>
            </a:r>
            <a:endParaRPr kumimoji="0" lang="en-US" sz="2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Bild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55700"/>
            <a:ext cx="2730500" cy="279400"/>
          </a:xfrm>
          <a:prstGeom prst="rect">
            <a:avLst/>
          </a:prstGeom>
        </p:spPr>
      </p:pic>
      <p:pic>
        <p:nvPicPr>
          <p:cNvPr id="16" name="Bild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4724400"/>
            <a:ext cx="1092200" cy="228600"/>
          </a:xfrm>
          <a:prstGeom prst="rect">
            <a:avLst/>
          </a:prstGeom>
        </p:spPr>
      </p:pic>
      <p:grpSp>
        <p:nvGrpSpPr>
          <p:cNvPr id="23" name="Gruppe 22"/>
          <p:cNvGrpSpPr/>
          <p:nvPr/>
        </p:nvGrpSpPr>
        <p:grpSpPr>
          <a:xfrm>
            <a:off x="5303469" y="1066800"/>
            <a:ext cx="3827831" cy="2879983"/>
            <a:chOff x="5105400" y="1600200"/>
            <a:chExt cx="3827831" cy="2879983"/>
          </a:xfrm>
        </p:grpSpPr>
        <p:pic>
          <p:nvPicPr>
            <p:cNvPr id="2" name="Bilde 1" descr="injection_saturation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1600200"/>
              <a:ext cx="3827831" cy="2879983"/>
            </a:xfrm>
            <a:prstGeom prst="rect">
              <a:avLst/>
            </a:prstGeom>
          </p:spPr>
        </p:pic>
        <p:grpSp>
          <p:nvGrpSpPr>
            <p:cNvPr id="22" name="Gruppe 21"/>
            <p:cNvGrpSpPr/>
            <p:nvPr/>
          </p:nvGrpSpPr>
          <p:grpSpPr>
            <a:xfrm>
              <a:off x="6324600" y="2590800"/>
              <a:ext cx="1631950" cy="1447800"/>
              <a:chOff x="6324600" y="2590800"/>
              <a:chExt cx="1631950" cy="1447800"/>
            </a:xfrm>
          </p:grpSpPr>
          <p:cxnSp>
            <p:nvCxnSpPr>
              <p:cNvPr id="4" name="Rett pil 3"/>
              <p:cNvCxnSpPr/>
              <p:nvPr/>
            </p:nvCxnSpPr>
            <p:spPr>
              <a:xfrm>
                <a:off x="6324600" y="2590800"/>
                <a:ext cx="0" cy="14478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Bilde 17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50" y="3048000"/>
                <a:ext cx="1511300" cy="533400"/>
              </a:xfrm>
              <a:prstGeom prst="rect">
                <a:avLst/>
              </a:prstGeom>
            </p:spPr>
          </p:pic>
        </p:grpSp>
      </p:grpSp>
      <p:pic>
        <p:nvPicPr>
          <p:cNvPr id="20" name="Bild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524500"/>
            <a:ext cx="2425700" cy="495300"/>
          </a:xfrm>
          <a:prstGeom prst="rect">
            <a:avLst/>
          </a:prstGeom>
        </p:spPr>
      </p:pic>
      <p:sp>
        <p:nvSpPr>
          <p:cNvPr id="24" name="TekstSylinder 23"/>
          <p:cNvSpPr txBox="1"/>
          <p:nvPr/>
        </p:nvSpPr>
        <p:spPr>
          <a:xfrm>
            <a:off x="5791200" y="4343400"/>
            <a:ext cx="160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Entry pressure:</a:t>
            </a:r>
            <a:endParaRPr lang="en-US" dirty="0"/>
          </a:p>
        </p:txBody>
      </p:sp>
      <p:sp>
        <p:nvSpPr>
          <p:cNvPr id="25" name="TekstSylinder 24"/>
          <p:cNvSpPr txBox="1"/>
          <p:nvPr/>
        </p:nvSpPr>
        <p:spPr>
          <a:xfrm>
            <a:off x="5867400" y="5105400"/>
            <a:ext cx="153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Bond number:</a:t>
            </a:r>
            <a:endParaRPr lang="en-US" dirty="0"/>
          </a:p>
        </p:txBody>
      </p:sp>
      <p:sp>
        <p:nvSpPr>
          <p:cNvPr id="26" name="Rektangel 25"/>
          <p:cNvSpPr/>
          <p:nvPr/>
        </p:nvSpPr>
        <p:spPr>
          <a:xfrm>
            <a:off x="5791200" y="4343400"/>
            <a:ext cx="2667000" cy="1828800"/>
          </a:xfrm>
          <a:prstGeom prst="rect">
            <a:avLst/>
          </a:prstGeom>
          <a:solidFill>
            <a:schemeClr val="bg2">
              <a:alpha val="1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Rett pil 27"/>
          <p:cNvCxnSpPr/>
          <p:nvPr/>
        </p:nvCxnSpPr>
        <p:spPr>
          <a:xfrm>
            <a:off x="1905000" y="1524000"/>
            <a:ext cx="0" cy="609600"/>
          </a:xfrm>
          <a:prstGeom prst="straightConnector1">
            <a:avLst/>
          </a:prstGeom>
          <a:ln w="28575" cmpd="sng">
            <a:solidFill>
              <a:srgbClr val="595959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58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447800" y="25400"/>
            <a:ext cx="6019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 calculation: Capillary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</a:t>
            </a:r>
            <a:endParaRPr kumimoji="0" lang="en-US" sz="2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Bild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55700"/>
            <a:ext cx="2730500" cy="279400"/>
          </a:xfrm>
          <a:prstGeom prst="rect">
            <a:avLst/>
          </a:prstGeom>
        </p:spPr>
      </p:pic>
      <p:pic>
        <p:nvPicPr>
          <p:cNvPr id="12" name="Bild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59000"/>
            <a:ext cx="3784600" cy="279400"/>
          </a:xfrm>
          <a:prstGeom prst="rect">
            <a:avLst/>
          </a:prstGeom>
        </p:spPr>
      </p:pic>
      <p:pic>
        <p:nvPicPr>
          <p:cNvPr id="16" name="Bilde 1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4724400"/>
            <a:ext cx="1092200" cy="228600"/>
          </a:xfrm>
          <a:prstGeom prst="rect">
            <a:avLst/>
          </a:prstGeom>
        </p:spPr>
      </p:pic>
      <p:grpSp>
        <p:nvGrpSpPr>
          <p:cNvPr id="23" name="Gruppe 22"/>
          <p:cNvGrpSpPr/>
          <p:nvPr/>
        </p:nvGrpSpPr>
        <p:grpSpPr>
          <a:xfrm>
            <a:off x="5303469" y="1066800"/>
            <a:ext cx="3827831" cy="2879983"/>
            <a:chOff x="5105400" y="1600200"/>
            <a:chExt cx="3827831" cy="2879983"/>
          </a:xfrm>
        </p:grpSpPr>
        <p:pic>
          <p:nvPicPr>
            <p:cNvPr id="2" name="Bilde 1" descr="injection_saturation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1600200"/>
              <a:ext cx="3827831" cy="2879983"/>
            </a:xfrm>
            <a:prstGeom prst="rect">
              <a:avLst/>
            </a:prstGeom>
          </p:spPr>
        </p:pic>
        <p:grpSp>
          <p:nvGrpSpPr>
            <p:cNvPr id="22" name="Gruppe 21"/>
            <p:cNvGrpSpPr/>
            <p:nvPr/>
          </p:nvGrpSpPr>
          <p:grpSpPr>
            <a:xfrm>
              <a:off x="6324600" y="2590800"/>
              <a:ext cx="1631950" cy="1447800"/>
              <a:chOff x="6324600" y="2590800"/>
              <a:chExt cx="1631950" cy="1447800"/>
            </a:xfrm>
          </p:grpSpPr>
          <p:cxnSp>
            <p:nvCxnSpPr>
              <p:cNvPr id="4" name="Rett pil 3"/>
              <p:cNvCxnSpPr/>
              <p:nvPr/>
            </p:nvCxnSpPr>
            <p:spPr>
              <a:xfrm>
                <a:off x="6324600" y="2590800"/>
                <a:ext cx="0" cy="14478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Bilde 17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50" y="3048000"/>
                <a:ext cx="1511300" cy="533400"/>
              </a:xfrm>
              <a:prstGeom prst="rect">
                <a:avLst/>
              </a:prstGeom>
            </p:spPr>
          </p:pic>
        </p:grpSp>
      </p:grpSp>
      <p:pic>
        <p:nvPicPr>
          <p:cNvPr id="20" name="Bilde 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524500"/>
            <a:ext cx="2425700" cy="495300"/>
          </a:xfrm>
          <a:prstGeom prst="rect">
            <a:avLst/>
          </a:prstGeom>
        </p:spPr>
      </p:pic>
      <p:sp>
        <p:nvSpPr>
          <p:cNvPr id="24" name="TekstSylinder 23"/>
          <p:cNvSpPr txBox="1"/>
          <p:nvPr/>
        </p:nvSpPr>
        <p:spPr>
          <a:xfrm>
            <a:off x="5791200" y="4343400"/>
            <a:ext cx="160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Entry pressure:</a:t>
            </a:r>
            <a:endParaRPr lang="en-US" dirty="0"/>
          </a:p>
        </p:txBody>
      </p:sp>
      <p:sp>
        <p:nvSpPr>
          <p:cNvPr id="25" name="TekstSylinder 24"/>
          <p:cNvSpPr txBox="1"/>
          <p:nvPr/>
        </p:nvSpPr>
        <p:spPr>
          <a:xfrm>
            <a:off x="5867400" y="5105400"/>
            <a:ext cx="153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Bond number:</a:t>
            </a:r>
            <a:endParaRPr lang="en-US" dirty="0"/>
          </a:p>
        </p:txBody>
      </p:sp>
      <p:sp>
        <p:nvSpPr>
          <p:cNvPr id="26" name="Rektangel 25"/>
          <p:cNvSpPr/>
          <p:nvPr/>
        </p:nvSpPr>
        <p:spPr>
          <a:xfrm>
            <a:off x="5791200" y="4343400"/>
            <a:ext cx="2667000" cy="1828800"/>
          </a:xfrm>
          <a:prstGeom prst="rect">
            <a:avLst/>
          </a:prstGeom>
          <a:solidFill>
            <a:schemeClr val="bg2">
              <a:alpha val="1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Rett pil 27"/>
          <p:cNvCxnSpPr/>
          <p:nvPr/>
        </p:nvCxnSpPr>
        <p:spPr>
          <a:xfrm>
            <a:off x="1905000" y="1524000"/>
            <a:ext cx="0" cy="609600"/>
          </a:xfrm>
          <a:prstGeom prst="straightConnector1">
            <a:avLst/>
          </a:prstGeom>
          <a:ln w="28575" cmpd="sng">
            <a:solidFill>
              <a:srgbClr val="595959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/>
        </p:nvCxnSpPr>
        <p:spPr>
          <a:xfrm>
            <a:off x="1905000" y="2590800"/>
            <a:ext cx="0" cy="381000"/>
          </a:xfrm>
          <a:prstGeom prst="straightConnector1">
            <a:avLst/>
          </a:prstGeom>
          <a:ln w="28575" cmpd="sng">
            <a:solidFill>
              <a:srgbClr val="595959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kstSylinder 35"/>
          <p:cNvSpPr txBox="1"/>
          <p:nvPr/>
        </p:nvSpPr>
        <p:spPr>
          <a:xfrm>
            <a:off x="381000" y="1676400"/>
            <a:ext cx="132473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VE-assumption: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9285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447800" y="25400"/>
            <a:ext cx="6019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 calculation: Capillary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</a:t>
            </a:r>
            <a:endParaRPr kumimoji="0" lang="en-US" sz="2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Bild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55700"/>
            <a:ext cx="2730500" cy="279400"/>
          </a:xfrm>
          <a:prstGeom prst="rect">
            <a:avLst/>
          </a:prstGeom>
        </p:spPr>
      </p:pic>
      <p:pic>
        <p:nvPicPr>
          <p:cNvPr id="12" name="Bild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59000"/>
            <a:ext cx="3784600" cy="279400"/>
          </a:xfrm>
          <a:prstGeom prst="rect">
            <a:avLst/>
          </a:prstGeom>
        </p:spPr>
      </p:pic>
      <p:pic>
        <p:nvPicPr>
          <p:cNvPr id="14" name="Bild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009900"/>
            <a:ext cx="4445000" cy="723900"/>
          </a:xfrm>
          <a:prstGeom prst="rect">
            <a:avLst/>
          </a:prstGeom>
        </p:spPr>
      </p:pic>
      <p:pic>
        <p:nvPicPr>
          <p:cNvPr id="16" name="Bild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4724400"/>
            <a:ext cx="1092200" cy="228600"/>
          </a:xfrm>
          <a:prstGeom prst="rect">
            <a:avLst/>
          </a:prstGeom>
        </p:spPr>
      </p:pic>
      <p:grpSp>
        <p:nvGrpSpPr>
          <p:cNvPr id="23" name="Gruppe 22"/>
          <p:cNvGrpSpPr/>
          <p:nvPr/>
        </p:nvGrpSpPr>
        <p:grpSpPr>
          <a:xfrm>
            <a:off x="5303469" y="1066800"/>
            <a:ext cx="3827831" cy="2879983"/>
            <a:chOff x="5105400" y="1600200"/>
            <a:chExt cx="3827831" cy="2879983"/>
          </a:xfrm>
        </p:grpSpPr>
        <p:pic>
          <p:nvPicPr>
            <p:cNvPr id="2" name="Bilde 1" descr="injection_saturation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1600200"/>
              <a:ext cx="3827831" cy="2879983"/>
            </a:xfrm>
            <a:prstGeom prst="rect">
              <a:avLst/>
            </a:prstGeom>
          </p:spPr>
        </p:pic>
        <p:grpSp>
          <p:nvGrpSpPr>
            <p:cNvPr id="22" name="Gruppe 21"/>
            <p:cNvGrpSpPr/>
            <p:nvPr/>
          </p:nvGrpSpPr>
          <p:grpSpPr>
            <a:xfrm>
              <a:off x="6324600" y="2590800"/>
              <a:ext cx="1631950" cy="1447800"/>
              <a:chOff x="6324600" y="2590800"/>
              <a:chExt cx="1631950" cy="1447800"/>
            </a:xfrm>
          </p:grpSpPr>
          <p:cxnSp>
            <p:nvCxnSpPr>
              <p:cNvPr id="4" name="Rett pil 3"/>
              <p:cNvCxnSpPr/>
              <p:nvPr/>
            </p:nvCxnSpPr>
            <p:spPr>
              <a:xfrm>
                <a:off x="6324600" y="2590800"/>
                <a:ext cx="0" cy="14478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Bilde 17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50" y="3048000"/>
                <a:ext cx="1511300" cy="533400"/>
              </a:xfrm>
              <a:prstGeom prst="rect">
                <a:avLst/>
              </a:prstGeom>
            </p:spPr>
          </p:pic>
        </p:grpSp>
      </p:grpSp>
      <p:pic>
        <p:nvPicPr>
          <p:cNvPr id="20" name="Bild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524500"/>
            <a:ext cx="2425700" cy="495300"/>
          </a:xfrm>
          <a:prstGeom prst="rect">
            <a:avLst/>
          </a:prstGeom>
        </p:spPr>
      </p:pic>
      <p:sp>
        <p:nvSpPr>
          <p:cNvPr id="24" name="TekstSylinder 23"/>
          <p:cNvSpPr txBox="1"/>
          <p:nvPr/>
        </p:nvSpPr>
        <p:spPr>
          <a:xfrm>
            <a:off x="5791200" y="4343400"/>
            <a:ext cx="160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Entry pressure:</a:t>
            </a:r>
            <a:endParaRPr lang="en-US" dirty="0"/>
          </a:p>
        </p:txBody>
      </p:sp>
      <p:sp>
        <p:nvSpPr>
          <p:cNvPr id="25" name="TekstSylinder 24"/>
          <p:cNvSpPr txBox="1"/>
          <p:nvPr/>
        </p:nvSpPr>
        <p:spPr>
          <a:xfrm>
            <a:off x="5867400" y="5105400"/>
            <a:ext cx="153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Bond number:</a:t>
            </a:r>
            <a:endParaRPr lang="en-US" dirty="0"/>
          </a:p>
        </p:txBody>
      </p:sp>
      <p:sp>
        <p:nvSpPr>
          <p:cNvPr id="26" name="Rektangel 25"/>
          <p:cNvSpPr/>
          <p:nvPr/>
        </p:nvSpPr>
        <p:spPr>
          <a:xfrm>
            <a:off x="5791200" y="4343400"/>
            <a:ext cx="2667000" cy="1828800"/>
          </a:xfrm>
          <a:prstGeom prst="rect">
            <a:avLst/>
          </a:prstGeom>
          <a:solidFill>
            <a:schemeClr val="bg2">
              <a:alpha val="1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Rett pil 27"/>
          <p:cNvCxnSpPr/>
          <p:nvPr/>
        </p:nvCxnSpPr>
        <p:spPr>
          <a:xfrm>
            <a:off x="1905000" y="1524000"/>
            <a:ext cx="0" cy="609600"/>
          </a:xfrm>
          <a:prstGeom prst="straightConnector1">
            <a:avLst/>
          </a:prstGeom>
          <a:ln w="28575" cmpd="sng">
            <a:solidFill>
              <a:srgbClr val="595959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/>
        </p:nvCxnSpPr>
        <p:spPr>
          <a:xfrm>
            <a:off x="1905000" y="2590800"/>
            <a:ext cx="0" cy="381000"/>
          </a:xfrm>
          <a:prstGeom prst="straightConnector1">
            <a:avLst/>
          </a:prstGeom>
          <a:ln w="28575" cmpd="sng">
            <a:solidFill>
              <a:srgbClr val="595959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/>
        </p:nvCxnSpPr>
        <p:spPr>
          <a:xfrm>
            <a:off x="1905000" y="3733800"/>
            <a:ext cx="0" cy="457200"/>
          </a:xfrm>
          <a:prstGeom prst="straightConnector1">
            <a:avLst/>
          </a:prstGeom>
          <a:ln w="28575" cmpd="sng">
            <a:solidFill>
              <a:srgbClr val="595959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kstSylinder 35"/>
          <p:cNvSpPr txBox="1"/>
          <p:nvPr/>
        </p:nvSpPr>
        <p:spPr>
          <a:xfrm>
            <a:off x="381000" y="1676400"/>
            <a:ext cx="132473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VE-assumption:</a:t>
            </a:r>
            <a:endParaRPr lang="en-US" sz="1400" dirty="0"/>
          </a:p>
        </p:txBody>
      </p:sp>
      <p:sp>
        <p:nvSpPr>
          <p:cNvPr id="40" name="TekstSylinder 39"/>
          <p:cNvSpPr txBox="1"/>
          <p:nvPr/>
        </p:nvSpPr>
        <p:spPr>
          <a:xfrm>
            <a:off x="381000" y="2664023"/>
            <a:ext cx="110777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Reconstruct:</a:t>
            </a:r>
            <a:endParaRPr lang="en-US" sz="1400" dirty="0"/>
          </a:p>
        </p:txBody>
      </p:sp>
      <p:pic>
        <p:nvPicPr>
          <p:cNvPr id="42" name="Bilde 4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2628900"/>
            <a:ext cx="10541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5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447800" y="25400"/>
            <a:ext cx="6019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 calculation: Capillary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</a:t>
            </a:r>
            <a:endParaRPr kumimoji="0" lang="en-US" sz="2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Bild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55700"/>
            <a:ext cx="2730500" cy="279400"/>
          </a:xfrm>
          <a:prstGeom prst="rect">
            <a:avLst/>
          </a:prstGeom>
        </p:spPr>
      </p:pic>
      <p:pic>
        <p:nvPicPr>
          <p:cNvPr id="12" name="Bild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59000"/>
            <a:ext cx="3784600" cy="279400"/>
          </a:xfrm>
          <a:prstGeom prst="rect">
            <a:avLst/>
          </a:prstGeom>
        </p:spPr>
      </p:pic>
      <p:pic>
        <p:nvPicPr>
          <p:cNvPr id="14" name="Bild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009900"/>
            <a:ext cx="4445000" cy="723900"/>
          </a:xfrm>
          <a:prstGeom prst="rect">
            <a:avLst/>
          </a:prstGeom>
        </p:spPr>
      </p:pic>
      <p:pic>
        <p:nvPicPr>
          <p:cNvPr id="15" name="Bild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4356100"/>
            <a:ext cx="4635500" cy="977900"/>
          </a:xfrm>
          <a:prstGeom prst="rect">
            <a:avLst/>
          </a:prstGeom>
        </p:spPr>
      </p:pic>
      <p:pic>
        <p:nvPicPr>
          <p:cNvPr id="16" name="Bild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4724400"/>
            <a:ext cx="1092200" cy="228600"/>
          </a:xfrm>
          <a:prstGeom prst="rect">
            <a:avLst/>
          </a:prstGeom>
        </p:spPr>
      </p:pic>
      <p:grpSp>
        <p:nvGrpSpPr>
          <p:cNvPr id="23" name="Gruppe 22"/>
          <p:cNvGrpSpPr/>
          <p:nvPr/>
        </p:nvGrpSpPr>
        <p:grpSpPr>
          <a:xfrm>
            <a:off x="5303469" y="1066800"/>
            <a:ext cx="3827831" cy="2879983"/>
            <a:chOff x="5105400" y="1600200"/>
            <a:chExt cx="3827831" cy="2879983"/>
          </a:xfrm>
        </p:grpSpPr>
        <p:pic>
          <p:nvPicPr>
            <p:cNvPr id="2" name="Bilde 1" descr="injection_saturation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1600200"/>
              <a:ext cx="3827831" cy="2879983"/>
            </a:xfrm>
            <a:prstGeom prst="rect">
              <a:avLst/>
            </a:prstGeom>
          </p:spPr>
        </p:pic>
        <p:grpSp>
          <p:nvGrpSpPr>
            <p:cNvPr id="22" name="Gruppe 21"/>
            <p:cNvGrpSpPr/>
            <p:nvPr/>
          </p:nvGrpSpPr>
          <p:grpSpPr>
            <a:xfrm>
              <a:off x="6324600" y="2590800"/>
              <a:ext cx="1631950" cy="1447800"/>
              <a:chOff x="6324600" y="2590800"/>
              <a:chExt cx="1631950" cy="1447800"/>
            </a:xfrm>
          </p:grpSpPr>
          <p:cxnSp>
            <p:nvCxnSpPr>
              <p:cNvPr id="4" name="Rett pil 3"/>
              <p:cNvCxnSpPr/>
              <p:nvPr/>
            </p:nvCxnSpPr>
            <p:spPr>
              <a:xfrm>
                <a:off x="6324600" y="2590800"/>
                <a:ext cx="0" cy="14478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Bilde 17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50" y="3048000"/>
                <a:ext cx="1511300" cy="533400"/>
              </a:xfrm>
              <a:prstGeom prst="rect">
                <a:avLst/>
              </a:prstGeom>
            </p:spPr>
          </p:pic>
        </p:grpSp>
      </p:grpSp>
      <p:pic>
        <p:nvPicPr>
          <p:cNvPr id="20" name="Bilde 1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524500"/>
            <a:ext cx="2425700" cy="495300"/>
          </a:xfrm>
          <a:prstGeom prst="rect">
            <a:avLst/>
          </a:prstGeom>
        </p:spPr>
      </p:pic>
      <p:sp>
        <p:nvSpPr>
          <p:cNvPr id="24" name="TekstSylinder 23"/>
          <p:cNvSpPr txBox="1"/>
          <p:nvPr/>
        </p:nvSpPr>
        <p:spPr>
          <a:xfrm>
            <a:off x="5791200" y="4343400"/>
            <a:ext cx="160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Entry pressure:</a:t>
            </a:r>
            <a:endParaRPr lang="en-US" dirty="0"/>
          </a:p>
        </p:txBody>
      </p:sp>
      <p:sp>
        <p:nvSpPr>
          <p:cNvPr id="25" name="TekstSylinder 24"/>
          <p:cNvSpPr txBox="1"/>
          <p:nvPr/>
        </p:nvSpPr>
        <p:spPr>
          <a:xfrm>
            <a:off x="5867400" y="5105400"/>
            <a:ext cx="153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Bond number:</a:t>
            </a:r>
            <a:endParaRPr lang="en-US" dirty="0"/>
          </a:p>
        </p:txBody>
      </p:sp>
      <p:sp>
        <p:nvSpPr>
          <p:cNvPr id="26" name="Rektangel 25"/>
          <p:cNvSpPr/>
          <p:nvPr/>
        </p:nvSpPr>
        <p:spPr>
          <a:xfrm>
            <a:off x="5791200" y="4343400"/>
            <a:ext cx="2667000" cy="1828800"/>
          </a:xfrm>
          <a:prstGeom prst="rect">
            <a:avLst/>
          </a:prstGeom>
          <a:solidFill>
            <a:schemeClr val="bg2">
              <a:alpha val="1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Rett pil 27"/>
          <p:cNvCxnSpPr/>
          <p:nvPr/>
        </p:nvCxnSpPr>
        <p:spPr>
          <a:xfrm>
            <a:off x="1905000" y="1524000"/>
            <a:ext cx="0" cy="609600"/>
          </a:xfrm>
          <a:prstGeom prst="straightConnector1">
            <a:avLst/>
          </a:prstGeom>
          <a:ln w="28575" cmpd="sng">
            <a:solidFill>
              <a:srgbClr val="595959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/>
        </p:nvCxnSpPr>
        <p:spPr>
          <a:xfrm>
            <a:off x="1905000" y="2590800"/>
            <a:ext cx="0" cy="381000"/>
          </a:xfrm>
          <a:prstGeom prst="straightConnector1">
            <a:avLst/>
          </a:prstGeom>
          <a:ln w="28575" cmpd="sng">
            <a:solidFill>
              <a:srgbClr val="595959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/>
        </p:nvCxnSpPr>
        <p:spPr>
          <a:xfrm>
            <a:off x="1905000" y="3733800"/>
            <a:ext cx="0" cy="457200"/>
          </a:xfrm>
          <a:prstGeom prst="straightConnector1">
            <a:avLst/>
          </a:prstGeom>
          <a:ln w="28575" cmpd="sng">
            <a:solidFill>
              <a:srgbClr val="595959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kstSylinder 35"/>
          <p:cNvSpPr txBox="1"/>
          <p:nvPr/>
        </p:nvSpPr>
        <p:spPr>
          <a:xfrm>
            <a:off x="381000" y="1676400"/>
            <a:ext cx="132473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VE-assumption:</a:t>
            </a:r>
            <a:endParaRPr lang="en-US" sz="1400" dirty="0"/>
          </a:p>
        </p:txBody>
      </p:sp>
      <p:sp>
        <p:nvSpPr>
          <p:cNvPr id="38" name="TekstSylinder 37"/>
          <p:cNvSpPr txBox="1"/>
          <p:nvPr/>
        </p:nvSpPr>
        <p:spPr>
          <a:xfrm>
            <a:off x="381000" y="3883223"/>
            <a:ext cx="80489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Upscale:</a:t>
            </a:r>
            <a:endParaRPr lang="en-US" sz="1400" dirty="0"/>
          </a:p>
        </p:txBody>
      </p:sp>
      <p:sp>
        <p:nvSpPr>
          <p:cNvPr id="40" name="TekstSylinder 39"/>
          <p:cNvSpPr txBox="1"/>
          <p:nvPr/>
        </p:nvSpPr>
        <p:spPr>
          <a:xfrm>
            <a:off x="381000" y="2664023"/>
            <a:ext cx="110777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Reconstruct:</a:t>
            </a:r>
            <a:endParaRPr lang="en-US" sz="1400" dirty="0"/>
          </a:p>
        </p:txBody>
      </p:sp>
      <p:pic>
        <p:nvPicPr>
          <p:cNvPr id="42" name="Bilde 4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2628900"/>
            <a:ext cx="10541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53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447800" y="25400"/>
            <a:ext cx="6019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 calculation: Capillary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</a:t>
            </a:r>
            <a:endParaRPr kumimoji="0" lang="en-US" sz="2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Bild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55700"/>
            <a:ext cx="2730500" cy="279400"/>
          </a:xfrm>
          <a:prstGeom prst="rect">
            <a:avLst/>
          </a:prstGeom>
        </p:spPr>
      </p:pic>
      <p:pic>
        <p:nvPicPr>
          <p:cNvPr id="12" name="Bild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59000"/>
            <a:ext cx="3784600" cy="279400"/>
          </a:xfrm>
          <a:prstGeom prst="rect">
            <a:avLst/>
          </a:prstGeom>
        </p:spPr>
      </p:pic>
      <p:pic>
        <p:nvPicPr>
          <p:cNvPr id="14" name="Bild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009900"/>
            <a:ext cx="4445000" cy="723900"/>
          </a:xfrm>
          <a:prstGeom prst="rect">
            <a:avLst/>
          </a:prstGeom>
        </p:spPr>
      </p:pic>
      <p:pic>
        <p:nvPicPr>
          <p:cNvPr id="15" name="Bild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4356100"/>
            <a:ext cx="4635500" cy="977900"/>
          </a:xfrm>
          <a:prstGeom prst="rect">
            <a:avLst/>
          </a:prstGeom>
        </p:spPr>
      </p:pic>
      <p:pic>
        <p:nvPicPr>
          <p:cNvPr id="16" name="Bild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4724400"/>
            <a:ext cx="1092200" cy="228600"/>
          </a:xfrm>
          <a:prstGeom prst="rect">
            <a:avLst/>
          </a:prstGeom>
        </p:spPr>
      </p:pic>
      <p:grpSp>
        <p:nvGrpSpPr>
          <p:cNvPr id="23" name="Gruppe 22"/>
          <p:cNvGrpSpPr/>
          <p:nvPr/>
        </p:nvGrpSpPr>
        <p:grpSpPr>
          <a:xfrm>
            <a:off x="5303469" y="1066800"/>
            <a:ext cx="3827831" cy="2879983"/>
            <a:chOff x="5105400" y="1600200"/>
            <a:chExt cx="3827831" cy="2879983"/>
          </a:xfrm>
        </p:grpSpPr>
        <p:pic>
          <p:nvPicPr>
            <p:cNvPr id="2" name="Bilde 1" descr="injection_saturation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1600200"/>
              <a:ext cx="3827831" cy="2879983"/>
            </a:xfrm>
            <a:prstGeom prst="rect">
              <a:avLst/>
            </a:prstGeom>
          </p:spPr>
        </p:pic>
        <p:grpSp>
          <p:nvGrpSpPr>
            <p:cNvPr id="22" name="Gruppe 21"/>
            <p:cNvGrpSpPr/>
            <p:nvPr/>
          </p:nvGrpSpPr>
          <p:grpSpPr>
            <a:xfrm>
              <a:off x="6324600" y="2590800"/>
              <a:ext cx="1631950" cy="1447800"/>
              <a:chOff x="6324600" y="2590800"/>
              <a:chExt cx="1631950" cy="1447800"/>
            </a:xfrm>
          </p:grpSpPr>
          <p:cxnSp>
            <p:nvCxnSpPr>
              <p:cNvPr id="4" name="Rett pil 3"/>
              <p:cNvCxnSpPr/>
              <p:nvPr/>
            </p:nvCxnSpPr>
            <p:spPr>
              <a:xfrm>
                <a:off x="6324600" y="2590800"/>
                <a:ext cx="0" cy="144780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" name="Bilde 17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45250" y="3048000"/>
                <a:ext cx="1511300" cy="533400"/>
              </a:xfrm>
              <a:prstGeom prst="rect">
                <a:avLst/>
              </a:prstGeom>
            </p:spPr>
          </p:pic>
        </p:grpSp>
      </p:grpSp>
      <p:pic>
        <p:nvPicPr>
          <p:cNvPr id="20" name="Bilde 1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524500"/>
            <a:ext cx="2425700" cy="495300"/>
          </a:xfrm>
          <a:prstGeom prst="rect">
            <a:avLst/>
          </a:prstGeom>
        </p:spPr>
      </p:pic>
      <p:pic>
        <p:nvPicPr>
          <p:cNvPr id="21" name="Bilde 20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962650"/>
            <a:ext cx="2984500" cy="266700"/>
          </a:xfrm>
          <a:prstGeom prst="rect">
            <a:avLst/>
          </a:prstGeom>
        </p:spPr>
      </p:pic>
      <p:sp>
        <p:nvSpPr>
          <p:cNvPr id="24" name="TekstSylinder 23"/>
          <p:cNvSpPr txBox="1"/>
          <p:nvPr/>
        </p:nvSpPr>
        <p:spPr>
          <a:xfrm>
            <a:off x="5791200" y="4343400"/>
            <a:ext cx="160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Entry pressure:</a:t>
            </a:r>
            <a:endParaRPr lang="en-US" dirty="0"/>
          </a:p>
        </p:txBody>
      </p:sp>
      <p:sp>
        <p:nvSpPr>
          <p:cNvPr id="25" name="TekstSylinder 24"/>
          <p:cNvSpPr txBox="1"/>
          <p:nvPr/>
        </p:nvSpPr>
        <p:spPr>
          <a:xfrm>
            <a:off x="5867400" y="5105400"/>
            <a:ext cx="153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Bond number:</a:t>
            </a:r>
            <a:endParaRPr lang="en-US" dirty="0"/>
          </a:p>
        </p:txBody>
      </p:sp>
      <p:sp>
        <p:nvSpPr>
          <p:cNvPr id="26" name="Rektangel 25"/>
          <p:cNvSpPr/>
          <p:nvPr/>
        </p:nvSpPr>
        <p:spPr>
          <a:xfrm>
            <a:off x="5791200" y="4343400"/>
            <a:ext cx="2667000" cy="1828800"/>
          </a:xfrm>
          <a:prstGeom prst="rect">
            <a:avLst/>
          </a:prstGeom>
          <a:solidFill>
            <a:schemeClr val="bg2">
              <a:alpha val="1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Rett pil 27"/>
          <p:cNvCxnSpPr/>
          <p:nvPr/>
        </p:nvCxnSpPr>
        <p:spPr>
          <a:xfrm>
            <a:off x="1905000" y="1524000"/>
            <a:ext cx="0" cy="609600"/>
          </a:xfrm>
          <a:prstGeom prst="straightConnector1">
            <a:avLst/>
          </a:prstGeom>
          <a:ln w="28575" cmpd="sng">
            <a:solidFill>
              <a:srgbClr val="595959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Rett pil 29"/>
          <p:cNvCxnSpPr/>
          <p:nvPr/>
        </p:nvCxnSpPr>
        <p:spPr>
          <a:xfrm>
            <a:off x="1905000" y="2590800"/>
            <a:ext cx="0" cy="381000"/>
          </a:xfrm>
          <a:prstGeom prst="straightConnector1">
            <a:avLst/>
          </a:prstGeom>
          <a:ln w="28575" cmpd="sng">
            <a:solidFill>
              <a:srgbClr val="595959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Rett pil 30"/>
          <p:cNvCxnSpPr/>
          <p:nvPr/>
        </p:nvCxnSpPr>
        <p:spPr>
          <a:xfrm>
            <a:off x="1905000" y="3733800"/>
            <a:ext cx="0" cy="457200"/>
          </a:xfrm>
          <a:prstGeom prst="straightConnector1">
            <a:avLst/>
          </a:prstGeom>
          <a:ln w="28575" cmpd="sng">
            <a:solidFill>
              <a:srgbClr val="595959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/>
        </p:nvCxnSpPr>
        <p:spPr>
          <a:xfrm>
            <a:off x="1905000" y="5410200"/>
            <a:ext cx="0" cy="533400"/>
          </a:xfrm>
          <a:prstGeom prst="straightConnector1">
            <a:avLst/>
          </a:prstGeom>
          <a:ln w="28575" cmpd="sng">
            <a:solidFill>
              <a:srgbClr val="595959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kstSylinder 35"/>
          <p:cNvSpPr txBox="1"/>
          <p:nvPr/>
        </p:nvSpPr>
        <p:spPr>
          <a:xfrm>
            <a:off x="381000" y="1676400"/>
            <a:ext cx="132473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VE-assumption:</a:t>
            </a:r>
            <a:endParaRPr lang="en-US" sz="1400" dirty="0"/>
          </a:p>
        </p:txBody>
      </p:sp>
      <p:sp>
        <p:nvSpPr>
          <p:cNvPr id="38" name="TekstSylinder 37"/>
          <p:cNvSpPr txBox="1"/>
          <p:nvPr/>
        </p:nvSpPr>
        <p:spPr>
          <a:xfrm>
            <a:off x="381000" y="3883223"/>
            <a:ext cx="80489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Upscale:</a:t>
            </a:r>
            <a:endParaRPr lang="en-US" sz="1400" dirty="0"/>
          </a:p>
        </p:txBody>
      </p:sp>
      <p:sp>
        <p:nvSpPr>
          <p:cNvPr id="39" name="TekstSylinder 38"/>
          <p:cNvSpPr txBox="1"/>
          <p:nvPr/>
        </p:nvSpPr>
        <p:spPr>
          <a:xfrm>
            <a:off x="381000" y="5483423"/>
            <a:ext cx="1346655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Sharp interface:</a:t>
            </a:r>
            <a:endParaRPr lang="en-US" sz="1400" dirty="0"/>
          </a:p>
        </p:txBody>
      </p:sp>
      <p:sp>
        <p:nvSpPr>
          <p:cNvPr id="40" name="TekstSylinder 39"/>
          <p:cNvSpPr txBox="1"/>
          <p:nvPr/>
        </p:nvSpPr>
        <p:spPr>
          <a:xfrm>
            <a:off x="381000" y="2664023"/>
            <a:ext cx="110777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/>
              <a:t>Reconstruct:</a:t>
            </a:r>
            <a:endParaRPr lang="en-US" sz="1400" dirty="0"/>
          </a:p>
        </p:txBody>
      </p:sp>
      <p:pic>
        <p:nvPicPr>
          <p:cNvPr id="42" name="Bilde 4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350" y="2628900"/>
            <a:ext cx="1054100" cy="304800"/>
          </a:xfrm>
          <a:prstGeom prst="rect">
            <a:avLst/>
          </a:prstGeom>
        </p:spPr>
      </p:pic>
      <p:pic>
        <p:nvPicPr>
          <p:cNvPr id="43" name="Bilde 42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5575300"/>
            <a:ext cx="7620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51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e 1" descr="pseudo_PC.pd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0"/>
            <a:ext cx="4320000" cy="2879983"/>
          </a:xfrm>
          <a:prstGeom prst="rect">
            <a:avLst/>
          </a:prstGeom>
        </p:spPr>
      </p:pic>
      <p:pic>
        <p:nvPicPr>
          <p:cNvPr id="3" name="Bilde 2" descr="pseudo_rel_c.pdf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33800"/>
            <a:ext cx="4319999" cy="2879994"/>
          </a:xfrm>
          <a:prstGeom prst="rect">
            <a:avLst/>
          </a:prstGeom>
        </p:spPr>
      </p:pic>
      <p:pic>
        <p:nvPicPr>
          <p:cNvPr id="4" name="Bilde 3" descr="Rieman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48267"/>
            <a:ext cx="4038044" cy="302853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47800" y="25400"/>
            <a:ext cx="6019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Example calculation: Capillary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fringe</a:t>
            </a:r>
            <a:endParaRPr kumimoji="0" lang="en-US" sz="2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5858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13" name="Gruppe 12"/>
          <p:cNvGrpSpPr/>
          <p:nvPr/>
        </p:nvGrpSpPr>
        <p:grpSpPr>
          <a:xfrm>
            <a:off x="762000" y="1600200"/>
            <a:ext cx="7817401" cy="3970318"/>
            <a:chOff x="77767" y="420643"/>
            <a:chExt cx="7817401" cy="3970318"/>
          </a:xfrm>
        </p:grpSpPr>
        <p:pic>
          <p:nvPicPr>
            <p:cNvPr id="15" name="Bilde 14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634" y="964732"/>
              <a:ext cx="1503718" cy="456314"/>
            </a:xfrm>
            <a:prstGeom prst="rect">
              <a:avLst/>
            </a:prstGeom>
          </p:spPr>
        </p:pic>
        <p:pic>
          <p:nvPicPr>
            <p:cNvPr id="16" name="Bilde 15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634" y="1483985"/>
              <a:ext cx="1632608" cy="451069"/>
            </a:xfrm>
            <a:prstGeom prst="rect">
              <a:avLst/>
            </a:prstGeom>
          </p:spPr>
        </p:pic>
        <p:pic>
          <p:nvPicPr>
            <p:cNvPr id="17" name="Bilde 16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8452" y="2125970"/>
              <a:ext cx="2706692" cy="451069"/>
            </a:xfrm>
            <a:prstGeom prst="rect">
              <a:avLst/>
            </a:prstGeom>
          </p:spPr>
        </p:pic>
        <p:pic>
          <p:nvPicPr>
            <p:cNvPr id="18" name="Bilde 17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634" y="2800160"/>
              <a:ext cx="2246370" cy="440579"/>
            </a:xfrm>
            <a:prstGeom prst="rect">
              <a:avLst/>
            </a:prstGeom>
          </p:spPr>
        </p:pic>
        <p:sp>
          <p:nvSpPr>
            <p:cNvPr id="19" name="TekstSylinder 18"/>
            <p:cNvSpPr txBox="1"/>
            <p:nvPr/>
          </p:nvSpPr>
          <p:spPr>
            <a:xfrm>
              <a:off x="77767" y="420643"/>
              <a:ext cx="4187976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Dimensionless groups: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sng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Horizontal to vertical aspect ratio: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Inverse bond number: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Timescale to establish capillary fringe: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Timescale associated with vertical segregation:</a:t>
              </a:r>
            </a:p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Time scale associated with horizontal flow: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Bilde 1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0634" y="3344815"/>
              <a:ext cx="3674534" cy="534589"/>
            </a:xfrm>
            <a:prstGeom prst="rect">
              <a:avLst/>
            </a:prstGeom>
          </p:spPr>
        </p:pic>
      </p:grpSp>
      <p:sp>
        <p:nvSpPr>
          <p:cNvPr id="28" name="Title 1"/>
          <p:cNvSpPr txBox="1">
            <a:spLocks/>
          </p:cNvSpPr>
          <p:nvPr/>
        </p:nvSpPr>
        <p:spPr>
          <a:xfrm>
            <a:off x="1447800" y="25400"/>
            <a:ext cx="6019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Analysis </a:t>
            </a:r>
            <a:r>
              <a:rPr kumimoji="0" lang="nb-NO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</a:t>
            </a:r>
            <a:r>
              <a:rPr kumimoji="0" lang="nb-NO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nb-NO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dimensionless</a:t>
            </a:r>
            <a:r>
              <a:rPr kumimoji="0" lang="nb-NO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nb-NO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groups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2954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447800" y="25400"/>
            <a:ext cx="6019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Analysis </a:t>
            </a:r>
            <a:r>
              <a:rPr kumimoji="0" lang="nb-NO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</a:t>
            </a:r>
            <a:r>
              <a:rPr kumimoji="0" lang="nb-NO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nb-NO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dimensionless</a:t>
            </a:r>
            <a:r>
              <a:rPr kumimoji="0" lang="nb-NO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nb-NO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groups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2" name="Gruppe 11"/>
          <p:cNvGrpSpPr/>
          <p:nvPr/>
        </p:nvGrpSpPr>
        <p:grpSpPr>
          <a:xfrm>
            <a:off x="914400" y="2057400"/>
            <a:ext cx="7574642" cy="2308324"/>
            <a:chOff x="705757" y="2991820"/>
            <a:chExt cx="7574642" cy="2308324"/>
          </a:xfrm>
        </p:grpSpPr>
        <p:grpSp>
          <p:nvGrpSpPr>
            <p:cNvPr id="21" name="Gruppe 20"/>
            <p:cNvGrpSpPr/>
            <p:nvPr/>
          </p:nvGrpSpPr>
          <p:grpSpPr>
            <a:xfrm>
              <a:off x="4893733" y="3284360"/>
              <a:ext cx="3386666" cy="1902742"/>
              <a:chOff x="4775199" y="3284360"/>
              <a:chExt cx="3386666" cy="1902742"/>
            </a:xfrm>
          </p:grpSpPr>
          <p:pic>
            <p:nvPicPr>
              <p:cNvPr id="23" name="Bilde 22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5199" y="3284360"/>
                <a:ext cx="1166042" cy="355275"/>
              </a:xfrm>
              <a:prstGeom prst="rect">
                <a:avLst/>
              </a:prstGeom>
            </p:spPr>
          </p:pic>
          <p:pic>
            <p:nvPicPr>
              <p:cNvPr id="24" name="Bilde 23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5199" y="3917751"/>
                <a:ext cx="934548" cy="250308"/>
              </a:xfrm>
              <a:prstGeom prst="rect">
                <a:avLst/>
              </a:prstGeom>
            </p:spPr>
          </p:pic>
          <p:pic>
            <p:nvPicPr>
              <p:cNvPr id="25" name="Bilde 24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5199" y="4453018"/>
                <a:ext cx="3386666" cy="306829"/>
              </a:xfrm>
              <a:prstGeom prst="rect">
                <a:avLst/>
              </a:prstGeom>
            </p:spPr>
          </p:pic>
          <p:pic>
            <p:nvPicPr>
              <p:cNvPr id="26" name="Bilde 25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5199" y="4961018"/>
                <a:ext cx="728776" cy="226084"/>
              </a:xfrm>
              <a:prstGeom prst="rect">
                <a:avLst/>
              </a:prstGeom>
            </p:spPr>
          </p:pic>
        </p:grpSp>
        <p:sp>
          <p:nvSpPr>
            <p:cNvPr id="22" name="TekstSylinder 21"/>
            <p:cNvSpPr txBox="1"/>
            <p:nvPr/>
          </p:nvSpPr>
          <p:spPr>
            <a:xfrm>
              <a:off x="705757" y="2991820"/>
              <a:ext cx="418797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u="sng" kern="1200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kern="1200" dirty="0" smtClean="0"/>
                <a:t>Vertical models are valid if (</a:t>
              </a:r>
              <a:r>
                <a:rPr lang="en-US" kern="1200" dirty="0" err="1" smtClean="0"/>
                <a:t>Yortsos</a:t>
              </a:r>
              <a:r>
                <a:rPr lang="en-US" kern="1200" dirty="0" smtClean="0"/>
                <a:t> 95):</a:t>
              </a:r>
            </a:p>
            <a:p>
              <a:endParaRPr lang="en-US" kern="1200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kern="1200" dirty="0" smtClean="0"/>
                <a:t>Vertically segregated flow if:</a:t>
              </a:r>
            </a:p>
            <a:p>
              <a:pPr marL="285750" indent="-285750">
                <a:buFont typeface="Arial"/>
                <a:buChar char="•"/>
              </a:pPr>
              <a:endParaRPr lang="en-US" kern="1200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kern="1200" dirty="0" smtClean="0"/>
                <a:t>Capillary fringe established if:</a:t>
              </a:r>
            </a:p>
            <a:p>
              <a:endParaRPr lang="en-US" kern="1200" dirty="0" smtClean="0"/>
            </a:p>
            <a:p>
              <a:pPr marL="285750" indent="-285750">
                <a:buFont typeface="Arial"/>
                <a:buChar char="•"/>
              </a:pPr>
              <a:r>
                <a:rPr lang="en-US" kern="1200" dirty="0" smtClean="0"/>
                <a:t>Sharp interface applicable if:</a:t>
              </a:r>
              <a:endParaRPr lang="en-US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6774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1295400"/>
            <a:ext cx="256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 smtClean="0">
                <a:solidFill>
                  <a:schemeClr val="accent1"/>
                </a:solidFill>
              </a:rPr>
              <a:t>Acknowledgments</a:t>
            </a:r>
            <a:r>
              <a:rPr lang="nb-NO" sz="2400" dirty="0" smtClean="0">
                <a:solidFill>
                  <a:schemeClr val="accent1"/>
                </a:solidFill>
              </a:rPr>
              <a:t>:</a:t>
            </a:r>
            <a:endParaRPr lang="nb-NO" sz="24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2362200"/>
            <a:ext cx="43920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Collaborators</a:t>
            </a:r>
            <a:r>
              <a:rPr lang="nb-NO" dirty="0" smtClean="0"/>
              <a:t>:</a:t>
            </a:r>
          </a:p>
          <a:p>
            <a:r>
              <a:rPr lang="nb-NO" dirty="0" smtClean="0"/>
              <a:t>Paulo Herrera, University </a:t>
            </a:r>
            <a:r>
              <a:rPr lang="nb-NO" dirty="0" err="1" smtClean="0"/>
              <a:t>of</a:t>
            </a:r>
            <a:r>
              <a:rPr lang="nb-NO" dirty="0" smtClean="0"/>
              <a:t>  Chile</a:t>
            </a:r>
          </a:p>
          <a:p>
            <a:r>
              <a:rPr lang="nb-NO" dirty="0" smtClean="0"/>
              <a:t>William G. Gray, University </a:t>
            </a:r>
            <a:r>
              <a:rPr lang="nb-NO" dirty="0" err="1" smtClean="0"/>
              <a:t>of</a:t>
            </a:r>
            <a:r>
              <a:rPr lang="nb-NO" dirty="0" smtClean="0"/>
              <a:t>  North Carolina</a:t>
            </a:r>
          </a:p>
          <a:p>
            <a:r>
              <a:rPr lang="nb-NO" dirty="0" err="1" smtClean="0"/>
              <a:t>Knut-A</a:t>
            </a:r>
            <a:r>
              <a:rPr lang="nb-NO" dirty="0" smtClean="0"/>
              <a:t>. Lie, SINTEF ICT, Oslo</a:t>
            </a:r>
          </a:p>
          <a:p>
            <a:r>
              <a:rPr lang="nb-NO" dirty="0" smtClean="0"/>
              <a:t>Jan M. </a:t>
            </a:r>
            <a:r>
              <a:rPr lang="nb-NO" dirty="0" err="1" smtClean="0"/>
              <a:t>Nordbotten</a:t>
            </a:r>
            <a:r>
              <a:rPr lang="nb-NO" dirty="0" smtClean="0"/>
              <a:t>, University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bergen</a:t>
            </a:r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1219200" y="4419600"/>
            <a:ext cx="6641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research was sponsored through Project no. 178013 (</a:t>
            </a:r>
            <a:r>
              <a:rPr lang="en-US" dirty="0" err="1" smtClean="0"/>
              <a:t>MatMoRA</a:t>
            </a:r>
            <a:r>
              <a:rPr lang="en-US" dirty="0" smtClean="0"/>
              <a:t>)</a:t>
            </a:r>
          </a:p>
          <a:p>
            <a:r>
              <a:rPr lang="en-US" dirty="0" smtClean="0"/>
              <a:t>funded by the Research Council of Norway, Statoil, and Norske Shell</a:t>
            </a:r>
            <a:endParaRPr lang="nb-NO" dirty="0"/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2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53797" cy="1143000"/>
          </a:xfrm>
        </p:spPr>
        <p:txBody>
          <a:bodyPr/>
          <a:lstStyle/>
          <a:p>
            <a:r>
              <a:rPr lang="en-US" dirty="0" smtClean="0"/>
              <a:t>Structural Trapping</a:t>
            </a:r>
            <a:endParaRPr lang="en-US" dirty="0"/>
          </a:p>
        </p:txBody>
      </p:sp>
      <p:sp>
        <p:nvSpPr>
          <p:cNvPr id="40" name="Content Placeholder 39"/>
          <p:cNvSpPr>
            <a:spLocks noGrp="1"/>
          </p:cNvSpPr>
          <p:nvPr>
            <p:ph sz="half" idx="1"/>
          </p:nvPr>
        </p:nvSpPr>
        <p:spPr>
          <a:xfrm>
            <a:off x="5783778" y="2249425"/>
            <a:ext cx="3131622" cy="1865376"/>
          </a:xfrm>
        </p:spPr>
        <p:txBody>
          <a:bodyPr>
            <a:normAutofit lnSpcReduction="10000"/>
          </a:bodyPr>
          <a:lstStyle/>
          <a:p>
            <a:pPr marL="173038" indent="-173038"/>
            <a:r>
              <a:rPr lang="en-US" sz="2000" dirty="0" smtClean="0"/>
              <a:t>Traps mobile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in domes and structural traps,</a:t>
            </a:r>
          </a:p>
          <a:p>
            <a:pPr marL="173038" indent="-173038"/>
            <a:r>
              <a:rPr lang="en-US" sz="2000" dirty="0" smtClean="0"/>
              <a:t>Slows upslope migration,</a:t>
            </a:r>
          </a:p>
          <a:p>
            <a:pPr marL="173038" indent="-173038"/>
            <a:r>
              <a:rPr lang="en-US" sz="2000" dirty="0" smtClean="0"/>
              <a:t>Decreases time to plume stabilization.</a:t>
            </a:r>
          </a:p>
          <a:p>
            <a:pPr>
              <a:buNone/>
            </a:pPr>
            <a:endParaRPr lang="en-US" sz="1600" dirty="0" smtClean="0"/>
          </a:p>
          <a:p>
            <a:endParaRPr lang="en-US" sz="1600" dirty="0"/>
          </a:p>
        </p:txBody>
      </p:sp>
      <p:sp>
        <p:nvSpPr>
          <p:cNvPr id="86" name="Freeform 85"/>
          <p:cNvSpPr/>
          <p:nvPr/>
        </p:nvSpPr>
        <p:spPr>
          <a:xfrm>
            <a:off x="2119947" y="2472922"/>
            <a:ext cx="1821578" cy="994833"/>
          </a:xfrm>
          <a:custGeom>
            <a:avLst/>
            <a:gdLst>
              <a:gd name="connsiteX0" fmla="*/ 69725 w 1821578"/>
              <a:gd name="connsiteY0" fmla="*/ 981137 h 994833"/>
              <a:gd name="connsiteX1" fmla="*/ 443254 w 1821578"/>
              <a:gd name="connsiteY1" fmla="*/ 831726 h 994833"/>
              <a:gd name="connsiteX2" fmla="*/ 973666 w 1821578"/>
              <a:gd name="connsiteY2" fmla="*/ 667373 h 994833"/>
              <a:gd name="connsiteX3" fmla="*/ 1220195 w 1821578"/>
              <a:gd name="connsiteY3" fmla="*/ 585196 h 994833"/>
              <a:gd name="connsiteX4" fmla="*/ 1765548 w 1821578"/>
              <a:gd name="connsiteY4" fmla="*/ 323726 h 994833"/>
              <a:gd name="connsiteX5" fmla="*/ 1556372 w 1821578"/>
              <a:gd name="connsiteY5" fmla="*/ 32373 h 994833"/>
              <a:gd name="connsiteX6" fmla="*/ 1377077 w 1821578"/>
              <a:gd name="connsiteY6" fmla="*/ 129490 h 994833"/>
              <a:gd name="connsiteX7" fmla="*/ 1235136 w 1821578"/>
              <a:gd name="connsiteY7" fmla="*/ 390961 h 994833"/>
              <a:gd name="connsiteX8" fmla="*/ 1130548 w 1821578"/>
              <a:gd name="connsiteY8" fmla="*/ 577726 h 994833"/>
              <a:gd name="connsiteX9" fmla="*/ 1018489 w 1821578"/>
              <a:gd name="connsiteY9" fmla="*/ 667373 h 994833"/>
              <a:gd name="connsiteX10" fmla="*/ 809313 w 1821578"/>
              <a:gd name="connsiteY10" fmla="*/ 547843 h 994833"/>
              <a:gd name="connsiteX11" fmla="*/ 742077 w 1821578"/>
              <a:gd name="connsiteY11" fmla="*/ 420843 h 994833"/>
              <a:gd name="connsiteX12" fmla="*/ 577725 w 1821578"/>
              <a:gd name="connsiteY12" fmla="*/ 263961 h 994833"/>
              <a:gd name="connsiteX13" fmla="*/ 420842 w 1821578"/>
              <a:gd name="connsiteY13" fmla="*/ 383490 h 994833"/>
              <a:gd name="connsiteX14" fmla="*/ 286372 w 1821578"/>
              <a:gd name="connsiteY14" fmla="*/ 644961 h 994833"/>
              <a:gd name="connsiteX15" fmla="*/ 159372 w 1821578"/>
              <a:gd name="connsiteY15" fmla="*/ 861608 h 994833"/>
              <a:gd name="connsiteX16" fmla="*/ 24901 w 1821578"/>
              <a:gd name="connsiteY16" fmla="*/ 913902 h 994833"/>
              <a:gd name="connsiteX17" fmla="*/ 69725 w 1821578"/>
              <a:gd name="connsiteY17" fmla="*/ 981137 h 994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21578" h="994833">
                <a:moveTo>
                  <a:pt x="69725" y="981137"/>
                </a:moveTo>
                <a:cubicBezTo>
                  <a:pt x="139451" y="967441"/>
                  <a:pt x="292597" y="884020"/>
                  <a:pt x="443254" y="831726"/>
                </a:cubicBezTo>
                <a:cubicBezTo>
                  <a:pt x="593911" y="779432"/>
                  <a:pt x="844176" y="708461"/>
                  <a:pt x="973666" y="667373"/>
                </a:cubicBezTo>
                <a:cubicBezTo>
                  <a:pt x="1103156" y="626285"/>
                  <a:pt x="1088215" y="642470"/>
                  <a:pt x="1220195" y="585196"/>
                </a:cubicBezTo>
                <a:cubicBezTo>
                  <a:pt x="1352175" y="527922"/>
                  <a:pt x="1709518" y="415863"/>
                  <a:pt x="1765548" y="323726"/>
                </a:cubicBezTo>
                <a:cubicBezTo>
                  <a:pt x="1821578" y="231589"/>
                  <a:pt x="1621117" y="64746"/>
                  <a:pt x="1556372" y="32373"/>
                </a:cubicBezTo>
                <a:cubicBezTo>
                  <a:pt x="1491627" y="0"/>
                  <a:pt x="1430616" y="69725"/>
                  <a:pt x="1377077" y="129490"/>
                </a:cubicBezTo>
                <a:cubicBezTo>
                  <a:pt x="1323538" y="189255"/>
                  <a:pt x="1276224" y="316255"/>
                  <a:pt x="1235136" y="390961"/>
                </a:cubicBezTo>
                <a:cubicBezTo>
                  <a:pt x="1194048" y="465667"/>
                  <a:pt x="1166656" y="531657"/>
                  <a:pt x="1130548" y="577726"/>
                </a:cubicBezTo>
                <a:cubicBezTo>
                  <a:pt x="1094440" y="623795"/>
                  <a:pt x="1072028" y="672354"/>
                  <a:pt x="1018489" y="667373"/>
                </a:cubicBezTo>
                <a:cubicBezTo>
                  <a:pt x="964950" y="662393"/>
                  <a:pt x="855382" y="588931"/>
                  <a:pt x="809313" y="547843"/>
                </a:cubicBezTo>
                <a:cubicBezTo>
                  <a:pt x="763244" y="506755"/>
                  <a:pt x="780675" y="468157"/>
                  <a:pt x="742077" y="420843"/>
                </a:cubicBezTo>
                <a:cubicBezTo>
                  <a:pt x="703479" y="373529"/>
                  <a:pt x="631264" y="270187"/>
                  <a:pt x="577725" y="263961"/>
                </a:cubicBezTo>
                <a:cubicBezTo>
                  <a:pt x="524186" y="257736"/>
                  <a:pt x="469401" y="319990"/>
                  <a:pt x="420842" y="383490"/>
                </a:cubicBezTo>
                <a:cubicBezTo>
                  <a:pt x="372283" y="446990"/>
                  <a:pt x="329950" y="565275"/>
                  <a:pt x="286372" y="644961"/>
                </a:cubicBezTo>
                <a:cubicBezTo>
                  <a:pt x="242794" y="724647"/>
                  <a:pt x="202950" y="816785"/>
                  <a:pt x="159372" y="861608"/>
                </a:cubicBezTo>
                <a:cubicBezTo>
                  <a:pt x="115794" y="906431"/>
                  <a:pt x="38597" y="895225"/>
                  <a:pt x="24901" y="913902"/>
                </a:cubicBezTo>
                <a:cubicBezTo>
                  <a:pt x="11205" y="932579"/>
                  <a:pt x="0" y="994833"/>
                  <a:pt x="69725" y="98113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251712" y="2990664"/>
            <a:ext cx="1921017" cy="1445054"/>
          </a:xfrm>
          <a:custGeom>
            <a:avLst/>
            <a:gdLst>
              <a:gd name="connsiteX0" fmla="*/ 146450 w 1921017"/>
              <a:gd name="connsiteY0" fmla="*/ 1387847 h 1445054"/>
              <a:gd name="connsiteX1" fmla="*/ 270018 w 1921017"/>
              <a:gd name="connsiteY1" fmla="*/ 1250550 h 1445054"/>
              <a:gd name="connsiteX2" fmla="*/ 578937 w 1921017"/>
              <a:gd name="connsiteY2" fmla="*/ 1024009 h 1445054"/>
              <a:gd name="connsiteX3" fmla="*/ 1066342 w 1921017"/>
              <a:gd name="connsiteY3" fmla="*/ 804334 h 1445054"/>
              <a:gd name="connsiteX4" fmla="*/ 1526288 w 1921017"/>
              <a:gd name="connsiteY4" fmla="*/ 605253 h 1445054"/>
              <a:gd name="connsiteX5" fmla="*/ 1862666 w 1921017"/>
              <a:gd name="connsiteY5" fmla="*/ 488550 h 1445054"/>
              <a:gd name="connsiteX6" fmla="*/ 1876396 w 1921017"/>
              <a:gd name="connsiteY6" fmla="*/ 392442 h 1445054"/>
              <a:gd name="connsiteX7" fmla="*/ 1759693 w 1921017"/>
              <a:gd name="connsiteY7" fmla="*/ 303199 h 1445054"/>
              <a:gd name="connsiteX8" fmla="*/ 1656720 w 1921017"/>
              <a:gd name="connsiteY8" fmla="*/ 145307 h 1445054"/>
              <a:gd name="connsiteX9" fmla="*/ 1574342 w 1921017"/>
              <a:gd name="connsiteY9" fmla="*/ 42334 h 1445054"/>
              <a:gd name="connsiteX10" fmla="*/ 1478234 w 1921017"/>
              <a:gd name="connsiteY10" fmla="*/ 8009 h 1445054"/>
              <a:gd name="connsiteX11" fmla="*/ 1347802 w 1921017"/>
              <a:gd name="connsiteY11" fmla="*/ 90388 h 1445054"/>
              <a:gd name="connsiteX12" fmla="*/ 1244829 w 1921017"/>
              <a:gd name="connsiteY12" fmla="*/ 289469 h 1445054"/>
              <a:gd name="connsiteX13" fmla="*/ 1128126 w 1921017"/>
              <a:gd name="connsiteY13" fmla="*/ 529739 h 1445054"/>
              <a:gd name="connsiteX14" fmla="*/ 1045747 w 1921017"/>
              <a:gd name="connsiteY14" fmla="*/ 612118 h 1445054"/>
              <a:gd name="connsiteX15" fmla="*/ 963369 w 1921017"/>
              <a:gd name="connsiteY15" fmla="*/ 646442 h 1445054"/>
              <a:gd name="connsiteX16" fmla="*/ 839802 w 1921017"/>
              <a:gd name="connsiteY16" fmla="*/ 598388 h 1445054"/>
              <a:gd name="connsiteX17" fmla="*/ 702504 w 1921017"/>
              <a:gd name="connsiteY17" fmla="*/ 385577 h 1445054"/>
              <a:gd name="connsiteX18" fmla="*/ 599531 w 1921017"/>
              <a:gd name="connsiteY18" fmla="*/ 275739 h 1445054"/>
              <a:gd name="connsiteX19" fmla="*/ 530883 w 1921017"/>
              <a:gd name="connsiteY19" fmla="*/ 268874 h 1445054"/>
              <a:gd name="connsiteX20" fmla="*/ 455369 w 1921017"/>
              <a:gd name="connsiteY20" fmla="*/ 289469 h 1445054"/>
              <a:gd name="connsiteX21" fmla="*/ 359261 w 1921017"/>
              <a:gd name="connsiteY21" fmla="*/ 447361 h 1445054"/>
              <a:gd name="connsiteX22" fmla="*/ 263153 w 1921017"/>
              <a:gd name="connsiteY22" fmla="*/ 625847 h 1445054"/>
              <a:gd name="connsiteX23" fmla="*/ 153315 w 1921017"/>
              <a:gd name="connsiteY23" fmla="*/ 804334 h 1445054"/>
              <a:gd name="connsiteX24" fmla="*/ 77802 w 1921017"/>
              <a:gd name="connsiteY24" fmla="*/ 879847 h 1445054"/>
              <a:gd name="connsiteX25" fmla="*/ 9153 w 1921017"/>
              <a:gd name="connsiteY25" fmla="*/ 907307 h 1445054"/>
              <a:gd name="connsiteX26" fmla="*/ 146450 w 1921017"/>
              <a:gd name="connsiteY26" fmla="*/ 1387847 h 1445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21017" h="1445054">
                <a:moveTo>
                  <a:pt x="146450" y="1387847"/>
                </a:moveTo>
                <a:cubicBezTo>
                  <a:pt x="189927" y="1445054"/>
                  <a:pt x="197937" y="1311190"/>
                  <a:pt x="270018" y="1250550"/>
                </a:cubicBezTo>
                <a:cubicBezTo>
                  <a:pt x="342099" y="1189910"/>
                  <a:pt x="446216" y="1098378"/>
                  <a:pt x="578937" y="1024009"/>
                </a:cubicBezTo>
                <a:cubicBezTo>
                  <a:pt x="711658" y="949640"/>
                  <a:pt x="1066342" y="804334"/>
                  <a:pt x="1066342" y="804334"/>
                </a:cubicBezTo>
                <a:cubicBezTo>
                  <a:pt x="1224234" y="734541"/>
                  <a:pt x="1393567" y="657884"/>
                  <a:pt x="1526288" y="605253"/>
                </a:cubicBezTo>
                <a:cubicBezTo>
                  <a:pt x="1659009" y="552622"/>
                  <a:pt x="1804315" y="524018"/>
                  <a:pt x="1862666" y="488550"/>
                </a:cubicBezTo>
                <a:cubicBezTo>
                  <a:pt x="1921017" y="453082"/>
                  <a:pt x="1893558" y="423334"/>
                  <a:pt x="1876396" y="392442"/>
                </a:cubicBezTo>
                <a:cubicBezTo>
                  <a:pt x="1859234" y="361550"/>
                  <a:pt x="1796306" y="344388"/>
                  <a:pt x="1759693" y="303199"/>
                </a:cubicBezTo>
                <a:cubicBezTo>
                  <a:pt x="1723080" y="262010"/>
                  <a:pt x="1687612" y="188785"/>
                  <a:pt x="1656720" y="145307"/>
                </a:cubicBezTo>
                <a:cubicBezTo>
                  <a:pt x="1625828" y="101830"/>
                  <a:pt x="1604090" y="65217"/>
                  <a:pt x="1574342" y="42334"/>
                </a:cubicBezTo>
                <a:cubicBezTo>
                  <a:pt x="1544594" y="19451"/>
                  <a:pt x="1515991" y="0"/>
                  <a:pt x="1478234" y="8009"/>
                </a:cubicBezTo>
                <a:cubicBezTo>
                  <a:pt x="1440477" y="16018"/>
                  <a:pt x="1386703" y="43478"/>
                  <a:pt x="1347802" y="90388"/>
                </a:cubicBezTo>
                <a:cubicBezTo>
                  <a:pt x="1308901" y="137298"/>
                  <a:pt x="1281442" y="216244"/>
                  <a:pt x="1244829" y="289469"/>
                </a:cubicBezTo>
                <a:cubicBezTo>
                  <a:pt x="1208216" y="362694"/>
                  <a:pt x="1161306" y="475964"/>
                  <a:pt x="1128126" y="529739"/>
                </a:cubicBezTo>
                <a:cubicBezTo>
                  <a:pt x="1094946" y="583514"/>
                  <a:pt x="1073206" y="592668"/>
                  <a:pt x="1045747" y="612118"/>
                </a:cubicBezTo>
                <a:cubicBezTo>
                  <a:pt x="1018288" y="631568"/>
                  <a:pt x="997693" y="648730"/>
                  <a:pt x="963369" y="646442"/>
                </a:cubicBezTo>
                <a:cubicBezTo>
                  <a:pt x="929045" y="644154"/>
                  <a:pt x="883279" y="641865"/>
                  <a:pt x="839802" y="598388"/>
                </a:cubicBezTo>
                <a:cubicBezTo>
                  <a:pt x="796325" y="554911"/>
                  <a:pt x="742549" y="439352"/>
                  <a:pt x="702504" y="385577"/>
                </a:cubicBezTo>
                <a:cubicBezTo>
                  <a:pt x="662459" y="331802"/>
                  <a:pt x="628134" y="295189"/>
                  <a:pt x="599531" y="275739"/>
                </a:cubicBezTo>
                <a:cubicBezTo>
                  <a:pt x="570928" y="256289"/>
                  <a:pt x="554910" y="266586"/>
                  <a:pt x="530883" y="268874"/>
                </a:cubicBezTo>
                <a:cubicBezTo>
                  <a:pt x="506856" y="271162"/>
                  <a:pt x="483973" y="259721"/>
                  <a:pt x="455369" y="289469"/>
                </a:cubicBezTo>
                <a:cubicBezTo>
                  <a:pt x="426765" y="319217"/>
                  <a:pt x="391297" y="391298"/>
                  <a:pt x="359261" y="447361"/>
                </a:cubicBezTo>
                <a:cubicBezTo>
                  <a:pt x="327225" y="503424"/>
                  <a:pt x="297477" y="566352"/>
                  <a:pt x="263153" y="625847"/>
                </a:cubicBezTo>
                <a:cubicBezTo>
                  <a:pt x="228829" y="685342"/>
                  <a:pt x="184207" y="762001"/>
                  <a:pt x="153315" y="804334"/>
                </a:cubicBezTo>
                <a:cubicBezTo>
                  <a:pt x="122423" y="846667"/>
                  <a:pt x="101829" y="862685"/>
                  <a:pt x="77802" y="879847"/>
                </a:cubicBezTo>
                <a:cubicBezTo>
                  <a:pt x="53775" y="897009"/>
                  <a:pt x="0" y="821496"/>
                  <a:pt x="9153" y="907307"/>
                </a:cubicBezTo>
                <a:cubicBezTo>
                  <a:pt x="18306" y="993118"/>
                  <a:pt x="102973" y="1330640"/>
                  <a:pt x="146450" y="138784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/>
          <p:cNvSpPr/>
          <p:nvPr/>
        </p:nvSpPr>
        <p:spPr>
          <a:xfrm>
            <a:off x="181919" y="3244664"/>
            <a:ext cx="1171603" cy="673901"/>
          </a:xfrm>
          <a:custGeom>
            <a:avLst/>
            <a:gdLst>
              <a:gd name="connsiteX0" fmla="*/ 140730 w 1171603"/>
              <a:gd name="connsiteY0" fmla="*/ 639577 h 673901"/>
              <a:gd name="connsiteX1" fmla="*/ 1026297 w 1171603"/>
              <a:gd name="connsiteY1" fmla="*/ 399307 h 673901"/>
              <a:gd name="connsiteX2" fmla="*/ 1012567 w 1171603"/>
              <a:gd name="connsiteY2" fmla="*/ 399307 h 673901"/>
              <a:gd name="connsiteX3" fmla="*/ 943919 w 1171603"/>
              <a:gd name="connsiteY3" fmla="*/ 344388 h 673901"/>
              <a:gd name="connsiteX4" fmla="*/ 820351 w 1171603"/>
              <a:gd name="connsiteY4" fmla="*/ 186496 h 673901"/>
              <a:gd name="connsiteX5" fmla="*/ 731108 w 1171603"/>
              <a:gd name="connsiteY5" fmla="*/ 90388 h 673901"/>
              <a:gd name="connsiteX6" fmla="*/ 676189 w 1171603"/>
              <a:gd name="connsiteY6" fmla="*/ 14874 h 673901"/>
              <a:gd name="connsiteX7" fmla="*/ 600676 w 1171603"/>
              <a:gd name="connsiteY7" fmla="*/ 8009 h 673901"/>
              <a:gd name="connsiteX8" fmla="*/ 490838 w 1171603"/>
              <a:gd name="connsiteY8" fmla="*/ 62928 h 673901"/>
              <a:gd name="connsiteX9" fmla="*/ 422189 w 1171603"/>
              <a:gd name="connsiteY9" fmla="*/ 186496 h 673901"/>
              <a:gd name="connsiteX10" fmla="*/ 339811 w 1171603"/>
              <a:gd name="connsiteY10" fmla="*/ 358118 h 673901"/>
              <a:gd name="connsiteX11" fmla="*/ 264297 w 1171603"/>
              <a:gd name="connsiteY11" fmla="*/ 495415 h 673901"/>
              <a:gd name="connsiteX12" fmla="*/ 181919 w 1171603"/>
              <a:gd name="connsiteY12" fmla="*/ 605253 h 673901"/>
              <a:gd name="connsiteX13" fmla="*/ 140730 w 1171603"/>
              <a:gd name="connsiteY13" fmla="*/ 639577 h 67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71603" h="673901">
                <a:moveTo>
                  <a:pt x="140730" y="639577"/>
                </a:moveTo>
                <a:cubicBezTo>
                  <a:pt x="281460" y="605253"/>
                  <a:pt x="880991" y="439352"/>
                  <a:pt x="1026297" y="399307"/>
                </a:cubicBezTo>
                <a:cubicBezTo>
                  <a:pt x="1171603" y="359262"/>
                  <a:pt x="1026297" y="408460"/>
                  <a:pt x="1012567" y="399307"/>
                </a:cubicBezTo>
                <a:cubicBezTo>
                  <a:pt x="998837" y="390154"/>
                  <a:pt x="975955" y="379856"/>
                  <a:pt x="943919" y="344388"/>
                </a:cubicBezTo>
                <a:cubicBezTo>
                  <a:pt x="911883" y="308920"/>
                  <a:pt x="855819" y="228829"/>
                  <a:pt x="820351" y="186496"/>
                </a:cubicBezTo>
                <a:cubicBezTo>
                  <a:pt x="784883" y="144163"/>
                  <a:pt x="755135" y="118992"/>
                  <a:pt x="731108" y="90388"/>
                </a:cubicBezTo>
                <a:cubicBezTo>
                  <a:pt x="707081" y="61784"/>
                  <a:pt x="697928" y="28604"/>
                  <a:pt x="676189" y="14874"/>
                </a:cubicBezTo>
                <a:cubicBezTo>
                  <a:pt x="654450" y="1144"/>
                  <a:pt x="631568" y="0"/>
                  <a:pt x="600676" y="8009"/>
                </a:cubicBezTo>
                <a:cubicBezTo>
                  <a:pt x="569784" y="16018"/>
                  <a:pt x="520586" y="33180"/>
                  <a:pt x="490838" y="62928"/>
                </a:cubicBezTo>
                <a:cubicBezTo>
                  <a:pt x="461090" y="92676"/>
                  <a:pt x="447360" y="137298"/>
                  <a:pt x="422189" y="186496"/>
                </a:cubicBezTo>
                <a:cubicBezTo>
                  <a:pt x="397018" y="235694"/>
                  <a:pt x="366126" y="306632"/>
                  <a:pt x="339811" y="358118"/>
                </a:cubicBezTo>
                <a:cubicBezTo>
                  <a:pt x="313496" y="409605"/>
                  <a:pt x="290612" y="454226"/>
                  <a:pt x="264297" y="495415"/>
                </a:cubicBezTo>
                <a:cubicBezTo>
                  <a:pt x="237982" y="536604"/>
                  <a:pt x="200225" y="582370"/>
                  <a:pt x="181919" y="605253"/>
                </a:cubicBezTo>
                <a:cubicBezTo>
                  <a:pt x="163613" y="628136"/>
                  <a:pt x="0" y="673901"/>
                  <a:pt x="140730" y="63957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/>
          <p:nvPr/>
        </p:nvSpPr>
        <p:spPr>
          <a:xfrm>
            <a:off x="1130643" y="2990664"/>
            <a:ext cx="1171603" cy="673901"/>
          </a:xfrm>
          <a:custGeom>
            <a:avLst/>
            <a:gdLst>
              <a:gd name="connsiteX0" fmla="*/ 140730 w 1171603"/>
              <a:gd name="connsiteY0" fmla="*/ 639577 h 673901"/>
              <a:gd name="connsiteX1" fmla="*/ 1026297 w 1171603"/>
              <a:gd name="connsiteY1" fmla="*/ 399307 h 673901"/>
              <a:gd name="connsiteX2" fmla="*/ 1012567 w 1171603"/>
              <a:gd name="connsiteY2" fmla="*/ 399307 h 673901"/>
              <a:gd name="connsiteX3" fmla="*/ 943919 w 1171603"/>
              <a:gd name="connsiteY3" fmla="*/ 344388 h 673901"/>
              <a:gd name="connsiteX4" fmla="*/ 820351 w 1171603"/>
              <a:gd name="connsiteY4" fmla="*/ 186496 h 673901"/>
              <a:gd name="connsiteX5" fmla="*/ 731108 w 1171603"/>
              <a:gd name="connsiteY5" fmla="*/ 90388 h 673901"/>
              <a:gd name="connsiteX6" fmla="*/ 676189 w 1171603"/>
              <a:gd name="connsiteY6" fmla="*/ 14874 h 673901"/>
              <a:gd name="connsiteX7" fmla="*/ 600676 w 1171603"/>
              <a:gd name="connsiteY7" fmla="*/ 8009 h 673901"/>
              <a:gd name="connsiteX8" fmla="*/ 490838 w 1171603"/>
              <a:gd name="connsiteY8" fmla="*/ 62928 h 673901"/>
              <a:gd name="connsiteX9" fmla="*/ 422189 w 1171603"/>
              <a:gd name="connsiteY9" fmla="*/ 186496 h 673901"/>
              <a:gd name="connsiteX10" fmla="*/ 339811 w 1171603"/>
              <a:gd name="connsiteY10" fmla="*/ 358118 h 673901"/>
              <a:gd name="connsiteX11" fmla="*/ 264297 w 1171603"/>
              <a:gd name="connsiteY11" fmla="*/ 495415 h 673901"/>
              <a:gd name="connsiteX12" fmla="*/ 181919 w 1171603"/>
              <a:gd name="connsiteY12" fmla="*/ 605253 h 673901"/>
              <a:gd name="connsiteX13" fmla="*/ 140730 w 1171603"/>
              <a:gd name="connsiteY13" fmla="*/ 639577 h 67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71603" h="673901">
                <a:moveTo>
                  <a:pt x="140730" y="639577"/>
                </a:moveTo>
                <a:cubicBezTo>
                  <a:pt x="281460" y="605253"/>
                  <a:pt x="880991" y="439352"/>
                  <a:pt x="1026297" y="399307"/>
                </a:cubicBezTo>
                <a:cubicBezTo>
                  <a:pt x="1171603" y="359262"/>
                  <a:pt x="1026297" y="408460"/>
                  <a:pt x="1012567" y="399307"/>
                </a:cubicBezTo>
                <a:cubicBezTo>
                  <a:pt x="998837" y="390154"/>
                  <a:pt x="975955" y="379856"/>
                  <a:pt x="943919" y="344388"/>
                </a:cubicBezTo>
                <a:cubicBezTo>
                  <a:pt x="911883" y="308920"/>
                  <a:pt x="855819" y="228829"/>
                  <a:pt x="820351" y="186496"/>
                </a:cubicBezTo>
                <a:cubicBezTo>
                  <a:pt x="784883" y="144163"/>
                  <a:pt x="755135" y="118992"/>
                  <a:pt x="731108" y="90388"/>
                </a:cubicBezTo>
                <a:cubicBezTo>
                  <a:pt x="707081" y="61784"/>
                  <a:pt x="697928" y="28604"/>
                  <a:pt x="676189" y="14874"/>
                </a:cubicBezTo>
                <a:cubicBezTo>
                  <a:pt x="654450" y="1144"/>
                  <a:pt x="631568" y="0"/>
                  <a:pt x="600676" y="8009"/>
                </a:cubicBezTo>
                <a:cubicBezTo>
                  <a:pt x="569784" y="16018"/>
                  <a:pt x="520586" y="33180"/>
                  <a:pt x="490838" y="62928"/>
                </a:cubicBezTo>
                <a:cubicBezTo>
                  <a:pt x="461090" y="92676"/>
                  <a:pt x="447360" y="137298"/>
                  <a:pt x="422189" y="186496"/>
                </a:cubicBezTo>
                <a:cubicBezTo>
                  <a:pt x="397018" y="235694"/>
                  <a:pt x="366126" y="306632"/>
                  <a:pt x="339811" y="358118"/>
                </a:cubicBezTo>
                <a:cubicBezTo>
                  <a:pt x="313496" y="409605"/>
                  <a:pt x="290612" y="454226"/>
                  <a:pt x="264297" y="495415"/>
                </a:cubicBezTo>
                <a:cubicBezTo>
                  <a:pt x="237982" y="536604"/>
                  <a:pt x="200225" y="582370"/>
                  <a:pt x="181919" y="605253"/>
                </a:cubicBezTo>
                <a:cubicBezTo>
                  <a:pt x="163613" y="628136"/>
                  <a:pt x="0" y="673901"/>
                  <a:pt x="140730" y="63957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2303834" y="3420264"/>
            <a:ext cx="60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baseline="-25000" dirty="0" err="1" smtClean="0"/>
              <a:t>max</a:t>
            </a:r>
            <a:endParaRPr lang="en-US" baseline="-25000" dirty="0"/>
          </a:p>
        </p:txBody>
      </p:sp>
      <p:cxnSp>
        <p:nvCxnSpPr>
          <p:cNvPr id="91" name="Straight Arrow Connector 90"/>
          <p:cNvCxnSpPr/>
          <p:nvPr/>
        </p:nvCxnSpPr>
        <p:spPr>
          <a:xfrm rot="5400000">
            <a:off x="1503552" y="3310480"/>
            <a:ext cx="588899" cy="1588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urved Connector 91"/>
          <p:cNvCxnSpPr>
            <a:stCxn id="90" idx="1"/>
          </p:cNvCxnSpPr>
          <p:nvPr/>
        </p:nvCxnSpPr>
        <p:spPr>
          <a:xfrm rot="10800000">
            <a:off x="1821018" y="3420264"/>
            <a:ext cx="482816" cy="184666"/>
          </a:xfrm>
          <a:prstGeom prst="curvedConnector3">
            <a:avLst>
              <a:gd name="adj1" fmla="val 50000"/>
            </a:avLst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3183635" y="2990664"/>
            <a:ext cx="1007365" cy="254001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 rot="20720746">
            <a:off x="2816485" y="444744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cxnSp>
        <p:nvCxnSpPr>
          <p:cNvPr id="97" name="Straight Arrow Connector 96"/>
          <p:cNvCxnSpPr/>
          <p:nvPr/>
        </p:nvCxnSpPr>
        <p:spPr>
          <a:xfrm rot="10800000" flipV="1">
            <a:off x="595500" y="3794667"/>
            <a:ext cx="4815497" cy="127771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rot="5400000">
            <a:off x="4742625" y="2341249"/>
            <a:ext cx="306099" cy="1588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595499" y="5072381"/>
            <a:ext cx="1352587" cy="158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507974" y="47360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θ</a:t>
            </a:r>
            <a:endParaRPr lang="en-US" dirty="0"/>
          </a:p>
        </p:txBody>
      </p:sp>
      <p:cxnSp>
        <p:nvCxnSpPr>
          <p:cNvPr id="101" name="Straight Arrow Connector 100"/>
          <p:cNvCxnSpPr/>
          <p:nvPr/>
        </p:nvCxnSpPr>
        <p:spPr>
          <a:xfrm rot="16200000" flipH="1">
            <a:off x="4805053" y="2766104"/>
            <a:ext cx="1214495" cy="35057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16200000" flipH="1">
            <a:off x="-257321" y="4103805"/>
            <a:ext cx="1218080" cy="3396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21518" y="3604930"/>
            <a:ext cx="4815497" cy="127771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16200000" flipH="1">
            <a:off x="4558176" y="2826093"/>
            <a:ext cx="1218076" cy="339597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926107" y="2125761"/>
            <a:ext cx="33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5410997" y="2647493"/>
            <a:ext cx="37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cxnSp>
        <p:nvCxnSpPr>
          <p:cNvPr id="107" name="Straight Connector 106"/>
          <p:cNvCxnSpPr/>
          <p:nvPr/>
        </p:nvCxnSpPr>
        <p:spPr>
          <a:xfrm flipV="1">
            <a:off x="181919" y="2386854"/>
            <a:ext cx="4815497" cy="1277713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5" name="Picture 94" descr="InclineSin.eps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schemeClr val="tx1"/>
              <a:srgbClr val="FFF1C1"/>
            </a:duotone>
          </a:blip>
          <a:srcRect l="12648" t="15974" r="10448" b="9744"/>
          <a:stretch>
            <a:fillRect/>
          </a:stretch>
        </p:blipFill>
        <p:spPr>
          <a:xfrm>
            <a:off x="245933" y="2125761"/>
            <a:ext cx="4818097" cy="180302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05200" y="3059668"/>
            <a:ext cx="345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ω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586" y="274638"/>
            <a:ext cx="2866767" cy="1828800"/>
          </a:xfrm>
          <a:prstGeom prst="rect">
            <a:avLst/>
          </a:prstGeom>
        </p:spPr>
      </p:pic>
      <p:pic>
        <p:nvPicPr>
          <p:cNvPr id="29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0552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grpSp>
        <p:nvGrpSpPr>
          <p:cNvPr id="7" name="Gruppe 6"/>
          <p:cNvGrpSpPr/>
          <p:nvPr/>
        </p:nvGrpSpPr>
        <p:grpSpPr>
          <a:xfrm>
            <a:off x="1066800" y="1524000"/>
            <a:ext cx="6934200" cy="4724400"/>
            <a:chOff x="457200" y="914400"/>
            <a:chExt cx="7848600" cy="5334000"/>
          </a:xfrm>
        </p:grpSpPr>
        <p:pic>
          <p:nvPicPr>
            <p:cNvPr id="2" name="Bilde 1" descr="fig-case1D5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914400"/>
              <a:ext cx="3581400" cy="2514599"/>
            </a:xfrm>
            <a:prstGeom prst="rect">
              <a:avLst/>
            </a:prstGeom>
          </p:spPr>
        </p:pic>
        <p:pic>
          <p:nvPicPr>
            <p:cNvPr id="3" name="Bilde 2" descr="fig-case1D10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914400"/>
              <a:ext cx="3581400" cy="2514600"/>
            </a:xfrm>
            <a:prstGeom prst="rect">
              <a:avLst/>
            </a:prstGeom>
          </p:spPr>
        </p:pic>
        <p:pic>
          <p:nvPicPr>
            <p:cNvPr id="5" name="Bilde 4" descr="fig-case1D20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3657600"/>
              <a:ext cx="3581400" cy="2507123"/>
            </a:xfrm>
            <a:prstGeom prst="rect">
              <a:avLst/>
            </a:prstGeom>
          </p:spPr>
        </p:pic>
        <p:pic>
          <p:nvPicPr>
            <p:cNvPr id="6" name="Bilde 5" descr="fig-case1D20_VA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3733800"/>
              <a:ext cx="3568700" cy="25146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8" name="Bilde 7" descr="fig-2Dcu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33400"/>
            <a:ext cx="1322226" cy="9906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133600" y="0"/>
            <a:ext cx="4800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Comparison</a:t>
            </a:r>
            <a:r>
              <a:rPr kumimoji="0" lang="nb-NO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3D </a:t>
            </a:r>
            <a:r>
              <a:rPr kumimoji="0" lang="nb-NO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</a:t>
            </a:r>
            <a:r>
              <a:rPr kumimoji="0" lang="nb-NO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Bilde 8" descr="latex-image-1.pdf"/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99" y="1708151"/>
            <a:ext cx="898421" cy="215999"/>
          </a:xfrm>
          <a:prstGeom prst="rect">
            <a:avLst/>
          </a:prstGeom>
        </p:spPr>
      </p:pic>
      <p:pic>
        <p:nvPicPr>
          <p:cNvPr id="11" name="Bilde 10" descr="latex-image-1.pdf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1" y="1695451"/>
            <a:ext cx="876300" cy="213748"/>
          </a:xfrm>
          <a:prstGeom prst="rect">
            <a:avLst/>
          </a:prstGeom>
        </p:spPr>
      </p:pic>
      <p:pic>
        <p:nvPicPr>
          <p:cNvPr id="12" name="Bilde 11" descr="latex-image-1.pdf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191002"/>
            <a:ext cx="863994" cy="215997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1066800" y="838200"/>
            <a:ext cx="594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calculation: Cross-section of the Johansen 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33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Bilde 2" descr="sleipner-seismi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33600"/>
            <a:ext cx="3048000" cy="3455264"/>
          </a:xfrm>
          <a:prstGeom prst="rect">
            <a:avLst/>
          </a:prstGeom>
        </p:spPr>
      </p:pic>
      <p:pic>
        <p:nvPicPr>
          <p:cNvPr id="5" name="Bilde 4" descr="sleipner-mrst-v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676400"/>
            <a:ext cx="1874704" cy="4343400"/>
          </a:xfrm>
          <a:prstGeom prst="rect">
            <a:avLst/>
          </a:prstGeom>
        </p:spPr>
      </p:pic>
      <p:pic>
        <p:nvPicPr>
          <p:cNvPr id="6" name="Bilde 5" descr="sleipner-tough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133600"/>
            <a:ext cx="1371600" cy="3445653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381000" y="5791200"/>
            <a:ext cx="6019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Chadwick</a:t>
            </a:r>
            <a:r>
              <a:rPr lang="nb-NO" sz="1400" dirty="0"/>
              <a:t>, </a:t>
            </a:r>
            <a:r>
              <a:rPr lang="nb-NO" sz="1400" dirty="0" err="1"/>
              <a:t>Noy</a:t>
            </a:r>
            <a:r>
              <a:rPr lang="nb-NO" sz="1400" dirty="0"/>
              <a:t>, Arts </a:t>
            </a:r>
            <a:r>
              <a:rPr lang="nb-NO" sz="1400" dirty="0" smtClean="0"/>
              <a:t>&amp; </a:t>
            </a:r>
            <a:r>
              <a:rPr lang="nb-NO" sz="1400" dirty="0"/>
              <a:t>Eiken: Latest time-lapse </a:t>
            </a:r>
            <a:r>
              <a:rPr lang="nb-NO" sz="1400" dirty="0" err="1"/>
              <a:t>seismic</a:t>
            </a:r>
            <a:r>
              <a:rPr lang="nb-NO" sz="1400" dirty="0"/>
              <a:t> data </a:t>
            </a:r>
            <a:r>
              <a:rPr lang="nb-NO" sz="1400" dirty="0" smtClean="0"/>
              <a:t>from Sleipner </a:t>
            </a:r>
            <a:r>
              <a:rPr lang="nb-NO" sz="1400" dirty="0" err="1"/>
              <a:t>yield</a:t>
            </a:r>
            <a:r>
              <a:rPr lang="nb-NO" sz="1400" dirty="0"/>
              <a:t> </a:t>
            </a:r>
            <a:r>
              <a:rPr lang="nb-NO" sz="1400" dirty="0" err="1"/>
              <a:t>new</a:t>
            </a:r>
            <a:r>
              <a:rPr lang="nb-NO" sz="1400" dirty="0"/>
              <a:t> </a:t>
            </a:r>
            <a:r>
              <a:rPr lang="nb-NO" sz="1400" dirty="0" err="1"/>
              <a:t>insights</a:t>
            </a:r>
            <a:r>
              <a:rPr lang="nb-NO" sz="1400" dirty="0"/>
              <a:t> </a:t>
            </a:r>
            <a:r>
              <a:rPr lang="nb-NO" sz="1400" dirty="0" err="1"/>
              <a:t>into</a:t>
            </a:r>
            <a:r>
              <a:rPr lang="nb-NO" sz="1400" dirty="0"/>
              <a:t> </a:t>
            </a:r>
            <a:r>
              <a:rPr lang="nb-NO" sz="1400" dirty="0" smtClean="0"/>
              <a:t>CO</a:t>
            </a:r>
            <a:r>
              <a:rPr lang="nb-NO" sz="1400" baseline="-25000" dirty="0"/>
              <a:t>2</a:t>
            </a:r>
            <a:r>
              <a:rPr lang="nb-NO" sz="1400" dirty="0" smtClean="0"/>
              <a:t>-</a:t>
            </a:r>
            <a:r>
              <a:rPr lang="nb-NO" sz="1400" dirty="0"/>
              <a:t>plume </a:t>
            </a:r>
            <a:r>
              <a:rPr lang="nb-NO" sz="1400" dirty="0" err="1"/>
              <a:t>development</a:t>
            </a:r>
            <a:r>
              <a:rPr lang="nb-NO" sz="1400" dirty="0"/>
              <a:t>, Energy </a:t>
            </a:r>
            <a:r>
              <a:rPr lang="nb-NO" sz="1400" dirty="0" err="1" smtClean="0"/>
              <a:t>Procedia</a:t>
            </a:r>
            <a:r>
              <a:rPr lang="nb-NO" sz="1400" dirty="0" smtClean="0"/>
              <a:t> (</a:t>
            </a:r>
            <a:r>
              <a:rPr lang="nb-NO" sz="1400" dirty="0"/>
              <a:t>2009), 2103--2110.</a:t>
            </a:r>
          </a:p>
          <a:p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838200" y="1219200"/>
            <a:ext cx="2063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err="1" smtClean="0">
                <a:solidFill>
                  <a:srgbClr val="008000"/>
                </a:solidFill>
              </a:rPr>
              <a:t>Seismic</a:t>
            </a:r>
            <a:r>
              <a:rPr lang="nb-NO" sz="2000" dirty="0" smtClean="0">
                <a:solidFill>
                  <a:srgbClr val="008000"/>
                </a:solidFill>
              </a:rPr>
              <a:t> data 2006 </a:t>
            </a:r>
            <a:endParaRPr lang="nb-NO" sz="2000" dirty="0">
              <a:solidFill>
                <a:srgbClr val="008000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3886200" y="1219200"/>
            <a:ext cx="1623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008000"/>
                </a:solidFill>
              </a:rPr>
              <a:t>3D </a:t>
            </a:r>
            <a:r>
              <a:rPr lang="nb-NO" sz="2000" dirty="0" err="1" smtClean="0">
                <a:solidFill>
                  <a:srgbClr val="008000"/>
                </a:solidFill>
              </a:rPr>
              <a:t>simulation</a:t>
            </a:r>
            <a:endParaRPr lang="nb-NO" sz="2000" dirty="0" smtClean="0">
              <a:solidFill>
                <a:srgbClr val="008000"/>
              </a:solidFill>
            </a:endParaRPr>
          </a:p>
          <a:p>
            <a:r>
              <a:rPr lang="nb-NO" sz="2000" dirty="0" smtClean="0">
                <a:solidFill>
                  <a:srgbClr val="008000"/>
                </a:solidFill>
              </a:rPr>
              <a:t>(tough2)</a:t>
            </a:r>
            <a:endParaRPr lang="nb-NO" sz="2000" dirty="0">
              <a:solidFill>
                <a:srgbClr val="008000"/>
              </a:solidFill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6629400" y="1295400"/>
            <a:ext cx="1483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008000"/>
                </a:solidFill>
              </a:rPr>
              <a:t>VE-</a:t>
            </a:r>
            <a:r>
              <a:rPr lang="nb-NO" dirty="0" err="1" smtClean="0">
                <a:solidFill>
                  <a:srgbClr val="008000"/>
                </a:solidFill>
              </a:rPr>
              <a:t>simulation</a:t>
            </a:r>
            <a:endParaRPr lang="nb-NO" dirty="0">
              <a:solidFill>
                <a:srgbClr val="0080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133600" y="0"/>
            <a:ext cx="4800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Matching </a:t>
            </a:r>
            <a:r>
              <a:rPr kumimoji="0" lang="nb-NO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seismic</a:t>
            </a:r>
            <a:r>
              <a:rPr kumimoji="0" lang="nb-NO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data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Bilde 12" descr="sleipner-ma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52400"/>
            <a:ext cx="967486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2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5" name="Gruppe 4"/>
          <p:cNvGrpSpPr/>
          <p:nvPr/>
        </p:nvGrpSpPr>
        <p:grpSpPr>
          <a:xfrm>
            <a:off x="533400" y="1373375"/>
            <a:ext cx="7912612" cy="4970335"/>
            <a:chOff x="533400" y="1373375"/>
            <a:chExt cx="7912612" cy="4970335"/>
          </a:xfrm>
        </p:grpSpPr>
        <p:sp>
          <p:nvSpPr>
            <p:cNvPr id="6" name="TextBox 6"/>
            <p:cNvSpPr txBox="1"/>
            <p:nvPr/>
          </p:nvSpPr>
          <p:spPr>
            <a:xfrm>
              <a:off x="4709448" y="1373375"/>
              <a:ext cx="3736564" cy="52322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254061"/>
                  </a:solidFill>
                </a:rPr>
                <a:t>VE model, modified data (higher perm,</a:t>
              </a:r>
            </a:p>
            <a:p>
              <a:pPr algn="ctr"/>
              <a:r>
                <a:rPr lang="en-US" sz="1400" b="1" dirty="0" smtClean="0">
                  <a:solidFill>
                    <a:srgbClr val="254061"/>
                  </a:solidFill>
                </a:rPr>
                <a:t> lower porosity, lower density)</a:t>
              </a:r>
            </a:p>
          </p:txBody>
        </p:sp>
        <p:grpSp>
          <p:nvGrpSpPr>
            <p:cNvPr id="7" name="Gruppe 6"/>
            <p:cNvGrpSpPr/>
            <p:nvPr/>
          </p:nvGrpSpPr>
          <p:grpSpPr>
            <a:xfrm>
              <a:off x="533400" y="1417638"/>
              <a:ext cx="6274771" cy="4926072"/>
              <a:chOff x="533400" y="1417638"/>
              <a:chExt cx="6274771" cy="4926072"/>
            </a:xfrm>
          </p:grpSpPr>
          <p:pic>
            <p:nvPicPr>
              <p:cNvPr id="8" name="Bilde 7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3400" y="2057400"/>
                <a:ext cx="1800000" cy="2879989"/>
              </a:xfrm>
              <a:prstGeom prst="rect">
                <a:avLst/>
              </a:prstGeom>
            </p:spPr>
          </p:pic>
          <p:grpSp>
            <p:nvGrpSpPr>
              <p:cNvPr id="9" name="Gruppe 8"/>
              <p:cNvGrpSpPr/>
              <p:nvPr/>
            </p:nvGrpSpPr>
            <p:grpSpPr>
              <a:xfrm>
                <a:off x="914400" y="1417638"/>
                <a:ext cx="5893771" cy="4926072"/>
                <a:chOff x="914400" y="1417638"/>
                <a:chExt cx="5893771" cy="4926072"/>
              </a:xfrm>
            </p:grpSpPr>
            <p:sp>
              <p:nvSpPr>
                <p:cNvPr id="10" name="TextBox 4"/>
                <p:cNvSpPr txBox="1"/>
                <p:nvPr/>
              </p:nvSpPr>
              <p:spPr>
                <a:xfrm>
                  <a:off x="1212959" y="1417638"/>
                  <a:ext cx="2678278" cy="30777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rgbClr val="254061"/>
                      </a:solidFill>
                    </a:rPr>
                    <a:t>VE model, Chadwick et al data</a:t>
                  </a:r>
                </a:p>
              </p:txBody>
            </p:sp>
            <p:sp>
              <p:nvSpPr>
                <p:cNvPr id="11" name="TekstSylinder 10"/>
                <p:cNvSpPr txBox="1"/>
                <p:nvPr/>
              </p:nvSpPr>
              <p:spPr>
                <a:xfrm>
                  <a:off x="914400" y="5029200"/>
                  <a:ext cx="8545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7 years</a:t>
                  </a:r>
                  <a:endParaRPr lang="en-US" dirty="0"/>
                </a:p>
              </p:txBody>
            </p:sp>
            <p:grpSp>
              <p:nvGrpSpPr>
                <p:cNvPr id="12" name="Gruppe 11"/>
                <p:cNvGrpSpPr/>
                <p:nvPr/>
              </p:nvGrpSpPr>
              <p:grpSpPr>
                <a:xfrm>
                  <a:off x="3810000" y="5029200"/>
                  <a:ext cx="2607108" cy="1314510"/>
                  <a:chOff x="3810000" y="5029200"/>
                  <a:chExt cx="2607108" cy="1314510"/>
                </a:xfrm>
              </p:grpSpPr>
              <p:sp>
                <p:nvSpPr>
                  <p:cNvPr id="15" name="TekstSylinder 14"/>
                  <p:cNvSpPr txBox="1"/>
                  <p:nvPr/>
                </p:nvSpPr>
                <p:spPr>
                  <a:xfrm>
                    <a:off x="5562600" y="5029200"/>
                    <a:ext cx="85450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7 years</a:t>
                    </a:r>
                    <a:endParaRPr lang="en-US" dirty="0"/>
                  </a:p>
                </p:txBody>
              </p:sp>
              <p:sp>
                <p:nvSpPr>
                  <p:cNvPr id="16" name="TekstSylinder 15"/>
                  <p:cNvSpPr txBox="1"/>
                  <p:nvPr/>
                </p:nvSpPr>
                <p:spPr>
                  <a:xfrm>
                    <a:off x="3810000" y="5943600"/>
                    <a:ext cx="1793304" cy="400110"/>
                  </a:xfrm>
                  <a:prstGeom prst="rect">
                    <a:avLst/>
                  </a:prstGeom>
                </p:spPr>
                <p:style>
                  <a:lnRef idx="1">
                    <a:schemeClr val="dk1"/>
                  </a:lnRef>
                  <a:fillRef idx="2">
                    <a:schemeClr val="dk1"/>
                  </a:fillRef>
                  <a:effectRef idx="1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 err="1" smtClean="0"/>
                      <a:t>Utsira</a:t>
                    </a:r>
                    <a:r>
                      <a:rPr lang="en-US" sz="2000" dirty="0" smtClean="0"/>
                      <a:t> top layer</a:t>
                    </a:r>
                    <a:endParaRPr lang="en-US" sz="2000" dirty="0"/>
                  </a:p>
                </p:txBody>
              </p:sp>
            </p:grpSp>
            <p:pic>
              <p:nvPicPr>
                <p:cNvPr id="13" name="Bilde 12"/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29200" y="2057400"/>
                  <a:ext cx="1778971" cy="287999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Sensitivity to Fluid/Rock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20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5" name="Gruppe 4"/>
          <p:cNvGrpSpPr/>
          <p:nvPr/>
        </p:nvGrpSpPr>
        <p:grpSpPr>
          <a:xfrm>
            <a:off x="457200" y="1373375"/>
            <a:ext cx="8426003" cy="4970335"/>
            <a:chOff x="457200" y="1373375"/>
            <a:chExt cx="8426003" cy="4970335"/>
          </a:xfrm>
        </p:grpSpPr>
        <p:pic>
          <p:nvPicPr>
            <p:cNvPr id="6" name="Bilde 5" descr="helge_height_30_year-noax.png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0" y="2057400"/>
              <a:ext cx="1796603" cy="2879996"/>
            </a:xfrm>
            <a:prstGeom prst="rect">
              <a:avLst/>
            </a:prstGeom>
          </p:spPr>
        </p:pic>
        <p:sp>
          <p:nvSpPr>
            <p:cNvPr id="7" name="TekstSylinder 6"/>
            <p:cNvSpPr txBox="1"/>
            <p:nvPr/>
          </p:nvSpPr>
          <p:spPr>
            <a:xfrm>
              <a:off x="7543800" y="5029200"/>
              <a:ext cx="971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30 years</a:t>
              </a:r>
              <a:endParaRPr lang="en-US" dirty="0"/>
            </a:p>
          </p:txBody>
        </p:sp>
        <p:grpSp>
          <p:nvGrpSpPr>
            <p:cNvPr id="8" name="Gruppe 7"/>
            <p:cNvGrpSpPr/>
            <p:nvPr/>
          </p:nvGrpSpPr>
          <p:grpSpPr>
            <a:xfrm>
              <a:off x="457200" y="1373375"/>
              <a:ext cx="7988812" cy="4970335"/>
              <a:chOff x="457200" y="1373375"/>
              <a:chExt cx="7988812" cy="4970335"/>
            </a:xfrm>
          </p:grpSpPr>
          <p:sp>
            <p:nvSpPr>
              <p:cNvPr id="9" name="TextBox 4"/>
              <p:cNvSpPr txBox="1"/>
              <p:nvPr/>
            </p:nvSpPr>
            <p:spPr>
              <a:xfrm>
                <a:off x="1212959" y="1417638"/>
                <a:ext cx="2678278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254061"/>
                    </a:solidFill>
                  </a:rPr>
                  <a:t>VE model, Chadwick et al data</a:t>
                </a:r>
              </a:p>
            </p:txBody>
          </p:sp>
          <p:sp>
            <p:nvSpPr>
              <p:cNvPr id="10" name="TextBox 6"/>
              <p:cNvSpPr txBox="1"/>
              <p:nvPr/>
            </p:nvSpPr>
            <p:spPr>
              <a:xfrm>
                <a:off x="4709448" y="1373375"/>
                <a:ext cx="3736564" cy="52322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254061"/>
                    </a:solidFill>
                  </a:rPr>
                  <a:t>VE model, modified data (higher perm,</a:t>
                </a:r>
              </a:p>
              <a:p>
                <a:pPr algn="ctr"/>
                <a:r>
                  <a:rPr lang="en-US" sz="1400" b="1" dirty="0" smtClean="0">
                    <a:solidFill>
                      <a:srgbClr val="254061"/>
                    </a:solidFill>
                  </a:rPr>
                  <a:t> lower porosity, lower density)</a:t>
                </a:r>
              </a:p>
            </p:txBody>
          </p:sp>
          <p:pic>
            <p:nvPicPr>
              <p:cNvPr id="11" name="Bilde 10" descr="helge_height_org_7_year-noax.png"/>
              <p:cNvPicPr>
                <a:picLocks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2057407"/>
                <a:ext cx="1799998" cy="2882669"/>
              </a:xfrm>
              <a:prstGeom prst="rect">
                <a:avLst/>
              </a:prstGeom>
            </p:spPr>
          </p:pic>
          <p:pic>
            <p:nvPicPr>
              <p:cNvPr id="12" name="Bilde 11" descr="helge_height_org_30_year-noax.png"/>
              <p:cNvPicPr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4600" y="2057400"/>
                <a:ext cx="1799998" cy="2880000"/>
              </a:xfrm>
              <a:prstGeom prst="rect">
                <a:avLst/>
              </a:prstGeom>
            </p:spPr>
          </p:pic>
          <p:pic>
            <p:nvPicPr>
              <p:cNvPr id="13" name="Bilde 12" descr="helge_height_7_year-noax.png"/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9201" y="2057400"/>
                <a:ext cx="1799998" cy="2877864"/>
              </a:xfrm>
              <a:prstGeom prst="rect">
                <a:avLst/>
              </a:prstGeom>
            </p:spPr>
          </p:pic>
          <p:sp>
            <p:nvSpPr>
              <p:cNvPr id="15" name="TekstSylinder 14"/>
              <p:cNvSpPr txBox="1"/>
              <p:nvPr/>
            </p:nvSpPr>
            <p:spPr>
              <a:xfrm>
                <a:off x="3124200" y="5029200"/>
                <a:ext cx="9715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30 years</a:t>
                </a:r>
                <a:endParaRPr lang="en-US" dirty="0"/>
              </a:p>
            </p:txBody>
          </p:sp>
          <p:sp>
            <p:nvSpPr>
              <p:cNvPr id="16" name="TekstSylinder 15"/>
              <p:cNvSpPr txBox="1"/>
              <p:nvPr/>
            </p:nvSpPr>
            <p:spPr>
              <a:xfrm>
                <a:off x="914400" y="5029200"/>
                <a:ext cx="8545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 years</a:t>
                </a:r>
                <a:endParaRPr lang="en-US" dirty="0"/>
              </a:p>
            </p:txBody>
          </p:sp>
          <p:sp>
            <p:nvSpPr>
              <p:cNvPr id="17" name="TekstSylinder 16"/>
              <p:cNvSpPr txBox="1"/>
              <p:nvPr/>
            </p:nvSpPr>
            <p:spPr>
              <a:xfrm>
                <a:off x="5562600" y="5029200"/>
                <a:ext cx="8545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 years</a:t>
                </a:r>
                <a:endParaRPr lang="en-US" dirty="0"/>
              </a:p>
            </p:txBody>
          </p:sp>
          <p:sp>
            <p:nvSpPr>
              <p:cNvPr id="18" name="TekstSylinder 17"/>
              <p:cNvSpPr txBox="1"/>
              <p:nvPr/>
            </p:nvSpPr>
            <p:spPr>
              <a:xfrm>
                <a:off x="2179108" y="5943600"/>
                <a:ext cx="4785785" cy="40011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000" dirty="0" err="1" smtClean="0"/>
                  <a:t>Utsira</a:t>
                </a:r>
                <a:r>
                  <a:rPr lang="en-US" sz="2000" dirty="0" smtClean="0"/>
                  <a:t> top layer  6000 meters X 9000 meters</a:t>
                </a:r>
                <a:endParaRPr lang="en-US" sz="2000" dirty="0"/>
              </a:p>
            </p:txBody>
          </p:sp>
        </p:grpSp>
      </p:grpSp>
      <p:sp>
        <p:nvSpPr>
          <p:cNvPr id="1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Sensitivity to Fluid/Rock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20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0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Intermediate summary/observations:</a:t>
            </a:r>
            <a:endParaRPr lang="en-US" sz="2800" dirty="0"/>
          </a:p>
        </p:txBody>
      </p:sp>
      <p:sp>
        <p:nvSpPr>
          <p:cNvPr id="2" name="TekstSylinder 1"/>
          <p:cNvSpPr txBox="1">
            <a:spLocks noChangeAspect="1"/>
          </p:cNvSpPr>
          <p:nvPr/>
        </p:nvSpPr>
        <p:spPr>
          <a:xfrm>
            <a:off x="228600" y="1066800"/>
            <a:ext cx="8763000" cy="3148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CO</a:t>
            </a:r>
            <a:r>
              <a:rPr lang="en-US" baseline="-25000" dirty="0" smtClean="0"/>
              <a:t>2 </a:t>
            </a:r>
            <a:r>
              <a:rPr lang="en-US" dirty="0" smtClean="0"/>
              <a:t>will (initially) form a thin plume under the caprock which spreads laterally</a:t>
            </a:r>
          </a:p>
          <a:p>
            <a:pPr marL="742950" lvl="1" indent="-285750">
              <a:lnSpc>
                <a:spcPct val="140000"/>
              </a:lnSpc>
              <a:buFont typeface="Wingdings" charset="2"/>
              <a:buChar char="Ø"/>
            </a:pPr>
            <a:r>
              <a:rPr lang="en-US" dirty="0" smtClean="0"/>
              <a:t>High resolution in the vertical dimension needed</a:t>
            </a:r>
          </a:p>
          <a:p>
            <a:pPr marL="742950" lvl="1" indent="-285750">
              <a:lnSpc>
                <a:spcPct val="140000"/>
              </a:lnSpc>
              <a:buFont typeface="Wingdings" charset="2"/>
              <a:buChar char="Ø"/>
            </a:pPr>
            <a:r>
              <a:rPr lang="en-US" dirty="0" smtClean="0"/>
              <a:t>VE-models give infinite vertical resolution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The plume is very sensitive to fluid parameters and rock properties (</a:t>
            </a:r>
            <a:r>
              <a:rPr lang="en-US" dirty="0" err="1" smtClean="0"/>
              <a:t>Utsira</a:t>
            </a:r>
            <a:r>
              <a:rPr lang="en-US" dirty="0" smtClean="0"/>
              <a:t> case)</a:t>
            </a:r>
          </a:p>
          <a:p>
            <a:pPr marL="742950" lvl="1" indent="-285750">
              <a:lnSpc>
                <a:spcPct val="140000"/>
              </a:lnSpc>
              <a:buFont typeface="Wingdings" charset="2"/>
              <a:buChar char="Ø"/>
            </a:pPr>
            <a:r>
              <a:rPr lang="en-US" dirty="0" smtClean="0"/>
              <a:t>Fast methods needed to determine the likely plume distribution</a:t>
            </a:r>
          </a:p>
          <a:p>
            <a:pPr marL="742950" lvl="1" indent="-285750">
              <a:lnSpc>
                <a:spcPct val="140000"/>
              </a:lnSpc>
              <a:buFont typeface="Wingdings" charset="2"/>
              <a:buChar char="Ø"/>
            </a:pPr>
            <a:r>
              <a:rPr lang="en-US" dirty="0" smtClean="0"/>
              <a:t>Early time behavior is important for predicting late time migration</a:t>
            </a:r>
          </a:p>
          <a:p>
            <a:pPr>
              <a:lnSpc>
                <a:spcPct val="140000"/>
              </a:lnSpc>
            </a:pPr>
            <a:endParaRPr lang="en-US" dirty="0" smtClean="0"/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25400" y="350520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Questions:</a:t>
            </a:r>
            <a:endParaRPr lang="en-US" sz="2800" dirty="0"/>
          </a:p>
        </p:txBody>
      </p:sp>
      <p:sp>
        <p:nvSpPr>
          <p:cNvPr id="9" name="TekstSylinder 8"/>
          <p:cNvSpPr txBox="1">
            <a:spLocks noChangeAspect="1"/>
          </p:cNvSpPr>
          <p:nvPr/>
        </p:nvSpPr>
        <p:spPr>
          <a:xfrm>
            <a:off x="1752600" y="4191000"/>
            <a:ext cx="502920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Is subscale topography (</a:t>
            </a:r>
            <a:r>
              <a:rPr lang="en-US" dirty="0" err="1" smtClean="0"/>
              <a:t>rugosity</a:t>
            </a:r>
            <a:r>
              <a:rPr lang="en-US" dirty="0" smtClean="0"/>
              <a:t>) important?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How can it be captured by effective models?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r>
              <a:rPr lang="en-US" dirty="0" smtClean="0"/>
              <a:t>How should it be parameterized?</a:t>
            </a:r>
          </a:p>
          <a:p>
            <a:pPr>
              <a:lnSpc>
                <a:spcPct val="140000"/>
              </a:lnSpc>
            </a:pPr>
            <a:endParaRPr lang="en-US" dirty="0" smtClean="0"/>
          </a:p>
          <a:p>
            <a:pPr marL="285750" indent="-285750">
              <a:lnSpc>
                <a:spcPct val="140000"/>
              </a:lnSpc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33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53797" cy="1143000"/>
          </a:xfrm>
        </p:spPr>
        <p:txBody>
          <a:bodyPr/>
          <a:lstStyle/>
          <a:p>
            <a:r>
              <a:rPr lang="en-US" dirty="0" smtClean="0"/>
              <a:t>Structural Trapping</a:t>
            </a:r>
            <a:endParaRPr lang="en-US" dirty="0"/>
          </a:p>
        </p:txBody>
      </p:sp>
      <p:sp>
        <p:nvSpPr>
          <p:cNvPr id="40" name="Content Placeholder 39"/>
          <p:cNvSpPr>
            <a:spLocks noGrp="1"/>
          </p:cNvSpPr>
          <p:nvPr>
            <p:ph sz="half" idx="1"/>
          </p:nvPr>
        </p:nvSpPr>
        <p:spPr>
          <a:xfrm>
            <a:off x="5783778" y="2249425"/>
            <a:ext cx="3131622" cy="1865376"/>
          </a:xfrm>
        </p:spPr>
        <p:txBody>
          <a:bodyPr>
            <a:normAutofit lnSpcReduction="10000"/>
          </a:bodyPr>
          <a:lstStyle/>
          <a:p>
            <a:pPr marL="173038" indent="-173038"/>
            <a:r>
              <a:rPr lang="en-US" sz="2000" dirty="0" smtClean="0"/>
              <a:t>Traps mobile 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in domes and structural traps,</a:t>
            </a:r>
          </a:p>
          <a:p>
            <a:pPr marL="173038" indent="-173038"/>
            <a:r>
              <a:rPr lang="en-US" sz="2000" dirty="0" smtClean="0"/>
              <a:t>Slows upslope migration,</a:t>
            </a:r>
          </a:p>
          <a:p>
            <a:pPr marL="173038" indent="-173038"/>
            <a:r>
              <a:rPr lang="en-US" sz="2000" dirty="0" smtClean="0"/>
              <a:t>Decreases time to plume stabilization.</a:t>
            </a:r>
          </a:p>
          <a:p>
            <a:pPr>
              <a:buNone/>
            </a:pPr>
            <a:endParaRPr lang="en-US" sz="1600" dirty="0" smtClean="0"/>
          </a:p>
          <a:p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181918" y="5903893"/>
            <a:ext cx="5083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Gray, Herrera, Gasda and </a:t>
            </a:r>
            <a:r>
              <a:rPr lang="en-US" sz="1400" dirty="0" err="1" smtClean="0"/>
              <a:t>Dahle</a:t>
            </a:r>
            <a:r>
              <a:rPr lang="en-US" sz="1400" dirty="0" smtClean="0"/>
              <a:t>. </a:t>
            </a:r>
            <a:r>
              <a:rPr lang="en-US" sz="1400" i="1" dirty="0" smtClean="0"/>
              <a:t>Derivation Of Vertical Equilibrium Models For CO</a:t>
            </a:r>
            <a:r>
              <a:rPr lang="en-US" sz="1400" i="1" baseline="-25000" dirty="0" smtClean="0"/>
              <a:t>2</a:t>
            </a:r>
            <a:r>
              <a:rPr lang="en-US" sz="1400" i="1" dirty="0" smtClean="0"/>
              <a:t> Migration From Pore Scale Equations.</a:t>
            </a:r>
            <a:r>
              <a:rPr lang="en-US" sz="1400" dirty="0" smtClean="0"/>
              <a:t> Journal of Numerical Analysis and Modeling, in press.</a:t>
            </a:r>
            <a:endParaRPr lang="en-US" sz="1400" i="1" dirty="0"/>
          </a:p>
        </p:txBody>
      </p:sp>
      <p:sp>
        <p:nvSpPr>
          <p:cNvPr id="86" name="Freeform 85"/>
          <p:cNvSpPr/>
          <p:nvPr/>
        </p:nvSpPr>
        <p:spPr>
          <a:xfrm>
            <a:off x="2119947" y="2472922"/>
            <a:ext cx="1821578" cy="994833"/>
          </a:xfrm>
          <a:custGeom>
            <a:avLst/>
            <a:gdLst>
              <a:gd name="connsiteX0" fmla="*/ 69725 w 1821578"/>
              <a:gd name="connsiteY0" fmla="*/ 981137 h 994833"/>
              <a:gd name="connsiteX1" fmla="*/ 443254 w 1821578"/>
              <a:gd name="connsiteY1" fmla="*/ 831726 h 994833"/>
              <a:gd name="connsiteX2" fmla="*/ 973666 w 1821578"/>
              <a:gd name="connsiteY2" fmla="*/ 667373 h 994833"/>
              <a:gd name="connsiteX3" fmla="*/ 1220195 w 1821578"/>
              <a:gd name="connsiteY3" fmla="*/ 585196 h 994833"/>
              <a:gd name="connsiteX4" fmla="*/ 1765548 w 1821578"/>
              <a:gd name="connsiteY4" fmla="*/ 323726 h 994833"/>
              <a:gd name="connsiteX5" fmla="*/ 1556372 w 1821578"/>
              <a:gd name="connsiteY5" fmla="*/ 32373 h 994833"/>
              <a:gd name="connsiteX6" fmla="*/ 1377077 w 1821578"/>
              <a:gd name="connsiteY6" fmla="*/ 129490 h 994833"/>
              <a:gd name="connsiteX7" fmla="*/ 1235136 w 1821578"/>
              <a:gd name="connsiteY7" fmla="*/ 390961 h 994833"/>
              <a:gd name="connsiteX8" fmla="*/ 1130548 w 1821578"/>
              <a:gd name="connsiteY8" fmla="*/ 577726 h 994833"/>
              <a:gd name="connsiteX9" fmla="*/ 1018489 w 1821578"/>
              <a:gd name="connsiteY9" fmla="*/ 667373 h 994833"/>
              <a:gd name="connsiteX10" fmla="*/ 809313 w 1821578"/>
              <a:gd name="connsiteY10" fmla="*/ 547843 h 994833"/>
              <a:gd name="connsiteX11" fmla="*/ 742077 w 1821578"/>
              <a:gd name="connsiteY11" fmla="*/ 420843 h 994833"/>
              <a:gd name="connsiteX12" fmla="*/ 577725 w 1821578"/>
              <a:gd name="connsiteY12" fmla="*/ 263961 h 994833"/>
              <a:gd name="connsiteX13" fmla="*/ 420842 w 1821578"/>
              <a:gd name="connsiteY13" fmla="*/ 383490 h 994833"/>
              <a:gd name="connsiteX14" fmla="*/ 286372 w 1821578"/>
              <a:gd name="connsiteY14" fmla="*/ 644961 h 994833"/>
              <a:gd name="connsiteX15" fmla="*/ 159372 w 1821578"/>
              <a:gd name="connsiteY15" fmla="*/ 861608 h 994833"/>
              <a:gd name="connsiteX16" fmla="*/ 24901 w 1821578"/>
              <a:gd name="connsiteY16" fmla="*/ 913902 h 994833"/>
              <a:gd name="connsiteX17" fmla="*/ 69725 w 1821578"/>
              <a:gd name="connsiteY17" fmla="*/ 981137 h 994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21578" h="994833">
                <a:moveTo>
                  <a:pt x="69725" y="981137"/>
                </a:moveTo>
                <a:cubicBezTo>
                  <a:pt x="139451" y="967441"/>
                  <a:pt x="292597" y="884020"/>
                  <a:pt x="443254" y="831726"/>
                </a:cubicBezTo>
                <a:cubicBezTo>
                  <a:pt x="593911" y="779432"/>
                  <a:pt x="844176" y="708461"/>
                  <a:pt x="973666" y="667373"/>
                </a:cubicBezTo>
                <a:cubicBezTo>
                  <a:pt x="1103156" y="626285"/>
                  <a:pt x="1088215" y="642470"/>
                  <a:pt x="1220195" y="585196"/>
                </a:cubicBezTo>
                <a:cubicBezTo>
                  <a:pt x="1352175" y="527922"/>
                  <a:pt x="1709518" y="415863"/>
                  <a:pt x="1765548" y="323726"/>
                </a:cubicBezTo>
                <a:cubicBezTo>
                  <a:pt x="1821578" y="231589"/>
                  <a:pt x="1621117" y="64746"/>
                  <a:pt x="1556372" y="32373"/>
                </a:cubicBezTo>
                <a:cubicBezTo>
                  <a:pt x="1491627" y="0"/>
                  <a:pt x="1430616" y="69725"/>
                  <a:pt x="1377077" y="129490"/>
                </a:cubicBezTo>
                <a:cubicBezTo>
                  <a:pt x="1323538" y="189255"/>
                  <a:pt x="1276224" y="316255"/>
                  <a:pt x="1235136" y="390961"/>
                </a:cubicBezTo>
                <a:cubicBezTo>
                  <a:pt x="1194048" y="465667"/>
                  <a:pt x="1166656" y="531657"/>
                  <a:pt x="1130548" y="577726"/>
                </a:cubicBezTo>
                <a:cubicBezTo>
                  <a:pt x="1094440" y="623795"/>
                  <a:pt x="1072028" y="672354"/>
                  <a:pt x="1018489" y="667373"/>
                </a:cubicBezTo>
                <a:cubicBezTo>
                  <a:pt x="964950" y="662393"/>
                  <a:pt x="855382" y="588931"/>
                  <a:pt x="809313" y="547843"/>
                </a:cubicBezTo>
                <a:cubicBezTo>
                  <a:pt x="763244" y="506755"/>
                  <a:pt x="780675" y="468157"/>
                  <a:pt x="742077" y="420843"/>
                </a:cubicBezTo>
                <a:cubicBezTo>
                  <a:pt x="703479" y="373529"/>
                  <a:pt x="631264" y="270187"/>
                  <a:pt x="577725" y="263961"/>
                </a:cubicBezTo>
                <a:cubicBezTo>
                  <a:pt x="524186" y="257736"/>
                  <a:pt x="469401" y="319990"/>
                  <a:pt x="420842" y="383490"/>
                </a:cubicBezTo>
                <a:cubicBezTo>
                  <a:pt x="372283" y="446990"/>
                  <a:pt x="329950" y="565275"/>
                  <a:pt x="286372" y="644961"/>
                </a:cubicBezTo>
                <a:cubicBezTo>
                  <a:pt x="242794" y="724647"/>
                  <a:pt x="202950" y="816785"/>
                  <a:pt x="159372" y="861608"/>
                </a:cubicBezTo>
                <a:cubicBezTo>
                  <a:pt x="115794" y="906431"/>
                  <a:pt x="38597" y="895225"/>
                  <a:pt x="24901" y="913902"/>
                </a:cubicBezTo>
                <a:cubicBezTo>
                  <a:pt x="11205" y="932579"/>
                  <a:pt x="0" y="994833"/>
                  <a:pt x="69725" y="98113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251712" y="2990664"/>
            <a:ext cx="1921017" cy="1445054"/>
          </a:xfrm>
          <a:custGeom>
            <a:avLst/>
            <a:gdLst>
              <a:gd name="connsiteX0" fmla="*/ 146450 w 1921017"/>
              <a:gd name="connsiteY0" fmla="*/ 1387847 h 1445054"/>
              <a:gd name="connsiteX1" fmla="*/ 270018 w 1921017"/>
              <a:gd name="connsiteY1" fmla="*/ 1250550 h 1445054"/>
              <a:gd name="connsiteX2" fmla="*/ 578937 w 1921017"/>
              <a:gd name="connsiteY2" fmla="*/ 1024009 h 1445054"/>
              <a:gd name="connsiteX3" fmla="*/ 1066342 w 1921017"/>
              <a:gd name="connsiteY3" fmla="*/ 804334 h 1445054"/>
              <a:gd name="connsiteX4" fmla="*/ 1526288 w 1921017"/>
              <a:gd name="connsiteY4" fmla="*/ 605253 h 1445054"/>
              <a:gd name="connsiteX5" fmla="*/ 1862666 w 1921017"/>
              <a:gd name="connsiteY5" fmla="*/ 488550 h 1445054"/>
              <a:gd name="connsiteX6" fmla="*/ 1876396 w 1921017"/>
              <a:gd name="connsiteY6" fmla="*/ 392442 h 1445054"/>
              <a:gd name="connsiteX7" fmla="*/ 1759693 w 1921017"/>
              <a:gd name="connsiteY7" fmla="*/ 303199 h 1445054"/>
              <a:gd name="connsiteX8" fmla="*/ 1656720 w 1921017"/>
              <a:gd name="connsiteY8" fmla="*/ 145307 h 1445054"/>
              <a:gd name="connsiteX9" fmla="*/ 1574342 w 1921017"/>
              <a:gd name="connsiteY9" fmla="*/ 42334 h 1445054"/>
              <a:gd name="connsiteX10" fmla="*/ 1478234 w 1921017"/>
              <a:gd name="connsiteY10" fmla="*/ 8009 h 1445054"/>
              <a:gd name="connsiteX11" fmla="*/ 1347802 w 1921017"/>
              <a:gd name="connsiteY11" fmla="*/ 90388 h 1445054"/>
              <a:gd name="connsiteX12" fmla="*/ 1244829 w 1921017"/>
              <a:gd name="connsiteY12" fmla="*/ 289469 h 1445054"/>
              <a:gd name="connsiteX13" fmla="*/ 1128126 w 1921017"/>
              <a:gd name="connsiteY13" fmla="*/ 529739 h 1445054"/>
              <a:gd name="connsiteX14" fmla="*/ 1045747 w 1921017"/>
              <a:gd name="connsiteY14" fmla="*/ 612118 h 1445054"/>
              <a:gd name="connsiteX15" fmla="*/ 963369 w 1921017"/>
              <a:gd name="connsiteY15" fmla="*/ 646442 h 1445054"/>
              <a:gd name="connsiteX16" fmla="*/ 839802 w 1921017"/>
              <a:gd name="connsiteY16" fmla="*/ 598388 h 1445054"/>
              <a:gd name="connsiteX17" fmla="*/ 702504 w 1921017"/>
              <a:gd name="connsiteY17" fmla="*/ 385577 h 1445054"/>
              <a:gd name="connsiteX18" fmla="*/ 599531 w 1921017"/>
              <a:gd name="connsiteY18" fmla="*/ 275739 h 1445054"/>
              <a:gd name="connsiteX19" fmla="*/ 530883 w 1921017"/>
              <a:gd name="connsiteY19" fmla="*/ 268874 h 1445054"/>
              <a:gd name="connsiteX20" fmla="*/ 455369 w 1921017"/>
              <a:gd name="connsiteY20" fmla="*/ 289469 h 1445054"/>
              <a:gd name="connsiteX21" fmla="*/ 359261 w 1921017"/>
              <a:gd name="connsiteY21" fmla="*/ 447361 h 1445054"/>
              <a:gd name="connsiteX22" fmla="*/ 263153 w 1921017"/>
              <a:gd name="connsiteY22" fmla="*/ 625847 h 1445054"/>
              <a:gd name="connsiteX23" fmla="*/ 153315 w 1921017"/>
              <a:gd name="connsiteY23" fmla="*/ 804334 h 1445054"/>
              <a:gd name="connsiteX24" fmla="*/ 77802 w 1921017"/>
              <a:gd name="connsiteY24" fmla="*/ 879847 h 1445054"/>
              <a:gd name="connsiteX25" fmla="*/ 9153 w 1921017"/>
              <a:gd name="connsiteY25" fmla="*/ 907307 h 1445054"/>
              <a:gd name="connsiteX26" fmla="*/ 146450 w 1921017"/>
              <a:gd name="connsiteY26" fmla="*/ 1387847 h 1445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21017" h="1445054">
                <a:moveTo>
                  <a:pt x="146450" y="1387847"/>
                </a:moveTo>
                <a:cubicBezTo>
                  <a:pt x="189927" y="1445054"/>
                  <a:pt x="197937" y="1311190"/>
                  <a:pt x="270018" y="1250550"/>
                </a:cubicBezTo>
                <a:cubicBezTo>
                  <a:pt x="342099" y="1189910"/>
                  <a:pt x="446216" y="1098378"/>
                  <a:pt x="578937" y="1024009"/>
                </a:cubicBezTo>
                <a:cubicBezTo>
                  <a:pt x="711658" y="949640"/>
                  <a:pt x="1066342" y="804334"/>
                  <a:pt x="1066342" y="804334"/>
                </a:cubicBezTo>
                <a:cubicBezTo>
                  <a:pt x="1224234" y="734541"/>
                  <a:pt x="1393567" y="657884"/>
                  <a:pt x="1526288" y="605253"/>
                </a:cubicBezTo>
                <a:cubicBezTo>
                  <a:pt x="1659009" y="552622"/>
                  <a:pt x="1804315" y="524018"/>
                  <a:pt x="1862666" y="488550"/>
                </a:cubicBezTo>
                <a:cubicBezTo>
                  <a:pt x="1921017" y="453082"/>
                  <a:pt x="1893558" y="423334"/>
                  <a:pt x="1876396" y="392442"/>
                </a:cubicBezTo>
                <a:cubicBezTo>
                  <a:pt x="1859234" y="361550"/>
                  <a:pt x="1796306" y="344388"/>
                  <a:pt x="1759693" y="303199"/>
                </a:cubicBezTo>
                <a:cubicBezTo>
                  <a:pt x="1723080" y="262010"/>
                  <a:pt x="1687612" y="188785"/>
                  <a:pt x="1656720" y="145307"/>
                </a:cubicBezTo>
                <a:cubicBezTo>
                  <a:pt x="1625828" y="101830"/>
                  <a:pt x="1604090" y="65217"/>
                  <a:pt x="1574342" y="42334"/>
                </a:cubicBezTo>
                <a:cubicBezTo>
                  <a:pt x="1544594" y="19451"/>
                  <a:pt x="1515991" y="0"/>
                  <a:pt x="1478234" y="8009"/>
                </a:cubicBezTo>
                <a:cubicBezTo>
                  <a:pt x="1440477" y="16018"/>
                  <a:pt x="1386703" y="43478"/>
                  <a:pt x="1347802" y="90388"/>
                </a:cubicBezTo>
                <a:cubicBezTo>
                  <a:pt x="1308901" y="137298"/>
                  <a:pt x="1281442" y="216244"/>
                  <a:pt x="1244829" y="289469"/>
                </a:cubicBezTo>
                <a:cubicBezTo>
                  <a:pt x="1208216" y="362694"/>
                  <a:pt x="1161306" y="475964"/>
                  <a:pt x="1128126" y="529739"/>
                </a:cubicBezTo>
                <a:cubicBezTo>
                  <a:pt x="1094946" y="583514"/>
                  <a:pt x="1073206" y="592668"/>
                  <a:pt x="1045747" y="612118"/>
                </a:cubicBezTo>
                <a:cubicBezTo>
                  <a:pt x="1018288" y="631568"/>
                  <a:pt x="997693" y="648730"/>
                  <a:pt x="963369" y="646442"/>
                </a:cubicBezTo>
                <a:cubicBezTo>
                  <a:pt x="929045" y="644154"/>
                  <a:pt x="883279" y="641865"/>
                  <a:pt x="839802" y="598388"/>
                </a:cubicBezTo>
                <a:cubicBezTo>
                  <a:pt x="796325" y="554911"/>
                  <a:pt x="742549" y="439352"/>
                  <a:pt x="702504" y="385577"/>
                </a:cubicBezTo>
                <a:cubicBezTo>
                  <a:pt x="662459" y="331802"/>
                  <a:pt x="628134" y="295189"/>
                  <a:pt x="599531" y="275739"/>
                </a:cubicBezTo>
                <a:cubicBezTo>
                  <a:pt x="570928" y="256289"/>
                  <a:pt x="554910" y="266586"/>
                  <a:pt x="530883" y="268874"/>
                </a:cubicBezTo>
                <a:cubicBezTo>
                  <a:pt x="506856" y="271162"/>
                  <a:pt x="483973" y="259721"/>
                  <a:pt x="455369" y="289469"/>
                </a:cubicBezTo>
                <a:cubicBezTo>
                  <a:pt x="426765" y="319217"/>
                  <a:pt x="391297" y="391298"/>
                  <a:pt x="359261" y="447361"/>
                </a:cubicBezTo>
                <a:cubicBezTo>
                  <a:pt x="327225" y="503424"/>
                  <a:pt x="297477" y="566352"/>
                  <a:pt x="263153" y="625847"/>
                </a:cubicBezTo>
                <a:cubicBezTo>
                  <a:pt x="228829" y="685342"/>
                  <a:pt x="184207" y="762001"/>
                  <a:pt x="153315" y="804334"/>
                </a:cubicBezTo>
                <a:cubicBezTo>
                  <a:pt x="122423" y="846667"/>
                  <a:pt x="101829" y="862685"/>
                  <a:pt x="77802" y="879847"/>
                </a:cubicBezTo>
                <a:cubicBezTo>
                  <a:pt x="53775" y="897009"/>
                  <a:pt x="0" y="821496"/>
                  <a:pt x="9153" y="907307"/>
                </a:cubicBezTo>
                <a:cubicBezTo>
                  <a:pt x="18306" y="993118"/>
                  <a:pt x="102973" y="1330640"/>
                  <a:pt x="146450" y="1387847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/>
          <p:cNvSpPr/>
          <p:nvPr/>
        </p:nvSpPr>
        <p:spPr>
          <a:xfrm>
            <a:off x="181919" y="3244664"/>
            <a:ext cx="1171603" cy="673901"/>
          </a:xfrm>
          <a:custGeom>
            <a:avLst/>
            <a:gdLst>
              <a:gd name="connsiteX0" fmla="*/ 140730 w 1171603"/>
              <a:gd name="connsiteY0" fmla="*/ 639577 h 673901"/>
              <a:gd name="connsiteX1" fmla="*/ 1026297 w 1171603"/>
              <a:gd name="connsiteY1" fmla="*/ 399307 h 673901"/>
              <a:gd name="connsiteX2" fmla="*/ 1012567 w 1171603"/>
              <a:gd name="connsiteY2" fmla="*/ 399307 h 673901"/>
              <a:gd name="connsiteX3" fmla="*/ 943919 w 1171603"/>
              <a:gd name="connsiteY3" fmla="*/ 344388 h 673901"/>
              <a:gd name="connsiteX4" fmla="*/ 820351 w 1171603"/>
              <a:gd name="connsiteY4" fmla="*/ 186496 h 673901"/>
              <a:gd name="connsiteX5" fmla="*/ 731108 w 1171603"/>
              <a:gd name="connsiteY5" fmla="*/ 90388 h 673901"/>
              <a:gd name="connsiteX6" fmla="*/ 676189 w 1171603"/>
              <a:gd name="connsiteY6" fmla="*/ 14874 h 673901"/>
              <a:gd name="connsiteX7" fmla="*/ 600676 w 1171603"/>
              <a:gd name="connsiteY7" fmla="*/ 8009 h 673901"/>
              <a:gd name="connsiteX8" fmla="*/ 490838 w 1171603"/>
              <a:gd name="connsiteY8" fmla="*/ 62928 h 673901"/>
              <a:gd name="connsiteX9" fmla="*/ 422189 w 1171603"/>
              <a:gd name="connsiteY9" fmla="*/ 186496 h 673901"/>
              <a:gd name="connsiteX10" fmla="*/ 339811 w 1171603"/>
              <a:gd name="connsiteY10" fmla="*/ 358118 h 673901"/>
              <a:gd name="connsiteX11" fmla="*/ 264297 w 1171603"/>
              <a:gd name="connsiteY11" fmla="*/ 495415 h 673901"/>
              <a:gd name="connsiteX12" fmla="*/ 181919 w 1171603"/>
              <a:gd name="connsiteY12" fmla="*/ 605253 h 673901"/>
              <a:gd name="connsiteX13" fmla="*/ 140730 w 1171603"/>
              <a:gd name="connsiteY13" fmla="*/ 639577 h 67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71603" h="673901">
                <a:moveTo>
                  <a:pt x="140730" y="639577"/>
                </a:moveTo>
                <a:cubicBezTo>
                  <a:pt x="281460" y="605253"/>
                  <a:pt x="880991" y="439352"/>
                  <a:pt x="1026297" y="399307"/>
                </a:cubicBezTo>
                <a:cubicBezTo>
                  <a:pt x="1171603" y="359262"/>
                  <a:pt x="1026297" y="408460"/>
                  <a:pt x="1012567" y="399307"/>
                </a:cubicBezTo>
                <a:cubicBezTo>
                  <a:pt x="998837" y="390154"/>
                  <a:pt x="975955" y="379856"/>
                  <a:pt x="943919" y="344388"/>
                </a:cubicBezTo>
                <a:cubicBezTo>
                  <a:pt x="911883" y="308920"/>
                  <a:pt x="855819" y="228829"/>
                  <a:pt x="820351" y="186496"/>
                </a:cubicBezTo>
                <a:cubicBezTo>
                  <a:pt x="784883" y="144163"/>
                  <a:pt x="755135" y="118992"/>
                  <a:pt x="731108" y="90388"/>
                </a:cubicBezTo>
                <a:cubicBezTo>
                  <a:pt x="707081" y="61784"/>
                  <a:pt x="697928" y="28604"/>
                  <a:pt x="676189" y="14874"/>
                </a:cubicBezTo>
                <a:cubicBezTo>
                  <a:pt x="654450" y="1144"/>
                  <a:pt x="631568" y="0"/>
                  <a:pt x="600676" y="8009"/>
                </a:cubicBezTo>
                <a:cubicBezTo>
                  <a:pt x="569784" y="16018"/>
                  <a:pt x="520586" y="33180"/>
                  <a:pt x="490838" y="62928"/>
                </a:cubicBezTo>
                <a:cubicBezTo>
                  <a:pt x="461090" y="92676"/>
                  <a:pt x="447360" y="137298"/>
                  <a:pt x="422189" y="186496"/>
                </a:cubicBezTo>
                <a:cubicBezTo>
                  <a:pt x="397018" y="235694"/>
                  <a:pt x="366126" y="306632"/>
                  <a:pt x="339811" y="358118"/>
                </a:cubicBezTo>
                <a:cubicBezTo>
                  <a:pt x="313496" y="409605"/>
                  <a:pt x="290612" y="454226"/>
                  <a:pt x="264297" y="495415"/>
                </a:cubicBezTo>
                <a:cubicBezTo>
                  <a:pt x="237982" y="536604"/>
                  <a:pt x="200225" y="582370"/>
                  <a:pt x="181919" y="605253"/>
                </a:cubicBezTo>
                <a:cubicBezTo>
                  <a:pt x="163613" y="628136"/>
                  <a:pt x="0" y="673901"/>
                  <a:pt x="140730" y="63957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/>
          <p:nvPr/>
        </p:nvSpPr>
        <p:spPr>
          <a:xfrm>
            <a:off x="1130643" y="2990664"/>
            <a:ext cx="1171603" cy="673901"/>
          </a:xfrm>
          <a:custGeom>
            <a:avLst/>
            <a:gdLst>
              <a:gd name="connsiteX0" fmla="*/ 140730 w 1171603"/>
              <a:gd name="connsiteY0" fmla="*/ 639577 h 673901"/>
              <a:gd name="connsiteX1" fmla="*/ 1026297 w 1171603"/>
              <a:gd name="connsiteY1" fmla="*/ 399307 h 673901"/>
              <a:gd name="connsiteX2" fmla="*/ 1012567 w 1171603"/>
              <a:gd name="connsiteY2" fmla="*/ 399307 h 673901"/>
              <a:gd name="connsiteX3" fmla="*/ 943919 w 1171603"/>
              <a:gd name="connsiteY3" fmla="*/ 344388 h 673901"/>
              <a:gd name="connsiteX4" fmla="*/ 820351 w 1171603"/>
              <a:gd name="connsiteY4" fmla="*/ 186496 h 673901"/>
              <a:gd name="connsiteX5" fmla="*/ 731108 w 1171603"/>
              <a:gd name="connsiteY5" fmla="*/ 90388 h 673901"/>
              <a:gd name="connsiteX6" fmla="*/ 676189 w 1171603"/>
              <a:gd name="connsiteY6" fmla="*/ 14874 h 673901"/>
              <a:gd name="connsiteX7" fmla="*/ 600676 w 1171603"/>
              <a:gd name="connsiteY7" fmla="*/ 8009 h 673901"/>
              <a:gd name="connsiteX8" fmla="*/ 490838 w 1171603"/>
              <a:gd name="connsiteY8" fmla="*/ 62928 h 673901"/>
              <a:gd name="connsiteX9" fmla="*/ 422189 w 1171603"/>
              <a:gd name="connsiteY9" fmla="*/ 186496 h 673901"/>
              <a:gd name="connsiteX10" fmla="*/ 339811 w 1171603"/>
              <a:gd name="connsiteY10" fmla="*/ 358118 h 673901"/>
              <a:gd name="connsiteX11" fmla="*/ 264297 w 1171603"/>
              <a:gd name="connsiteY11" fmla="*/ 495415 h 673901"/>
              <a:gd name="connsiteX12" fmla="*/ 181919 w 1171603"/>
              <a:gd name="connsiteY12" fmla="*/ 605253 h 673901"/>
              <a:gd name="connsiteX13" fmla="*/ 140730 w 1171603"/>
              <a:gd name="connsiteY13" fmla="*/ 639577 h 673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71603" h="673901">
                <a:moveTo>
                  <a:pt x="140730" y="639577"/>
                </a:moveTo>
                <a:cubicBezTo>
                  <a:pt x="281460" y="605253"/>
                  <a:pt x="880991" y="439352"/>
                  <a:pt x="1026297" y="399307"/>
                </a:cubicBezTo>
                <a:cubicBezTo>
                  <a:pt x="1171603" y="359262"/>
                  <a:pt x="1026297" y="408460"/>
                  <a:pt x="1012567" y="399307"/>
                </a:cubicBezTo>
                <a:cubicBezTo>
                  <a:pt x="998837" y="390154"/>
                  <a:pt x="975955" y="379856"/>
                  <a:pt x="943919" y="344388"/>
                </a:cubicBezTo>
                <a:cubicBezTo>
                  <a:pt x="911883" y="308920"/>
                  <a:pt x="855819" y="228829"/>
                  <a:pt x="820351" y="186496"/>
                </a:cubicBezTo>
                <a:cubicBezTo>
                  <a:pt x="784883" y="144163"/>
                  <a:pt x="755135" y="118992"/>
                  <a:pt x="731108" y="90388"/>
                </a:cubicBezTo>
                <a:cubicBezTo>
                  <a:pt x="707081" y="61784"/>
                  <a:pt x="697928" y="28604"/>
                  <a:pt x="676189" y="14874"/>
                </a:cubicBezTo>
                <a:cubicBezTo>
                  <a:pt x="654450" y="1144"/>
                  <a:pt x="631568" y="0"/>
                  <a:pt x="600676" y="8009"/>
                </a:cubicBezTo>
                <a:cubicBezTo>
                  <a:pt x="569784" y="16018"/>
                  <a:pt x="520586" y="33180"/>
                  <a:pt x="490838" y="62928"/>
                </a:cubicBezTo>
                <a:cubicBezTo>
                  <a:pt x="461090" y="92676"/>
                  <a:pt x="447360" y="137298"/>
                  <a:pt x="422189" y="186496"/>
                </a:cubicBezTo>
                <a:cubicBezTo>
                  <a:pt x="397018" y="235694"/>
                  <a:pt x="366126" y="306632"/>
                  <a:pt x="339811" y="358118"/>
                </a:cubicBezTo>
                <a:cubicBezTo>
                  <a:pt x="313496" y="409605"/>
                  <a:pt x="290612" y="454226"/>
                  <a:pt x="264297" y="495415"/>
                </a:cubicBezTo>
                <a:cubicBezTo>
                  <a:pt x="237982" y="536604"/>
                  <a:pt x="200225" y="582370"/>
                  <a:pt x="181919" y="605253"/>
                </a:cubicBezTo>
                <a:cubicBezTo>
                  <a:pt x="163613" y="628136"/>
                  <a:pt x="0" y="673901"/>
                  <a:pt x="140730" y="63957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/>
          <p:cNvSpPr txBox="1"/>
          <p:nvPr/>
        </p:nvSpPr>
        <p:spPr>
          <a:xfrm>
            <a:off x="2303834" y="3420264"/>
            <a:ext cx="60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</a:t>
            </a:r>
            <a:r>
              <a:rPr lang="en-US" baseline="-25000" dirty="0" err="1" smtClean="0"/>
              <a:t>max</a:t>
            </a:r>
            <a:endParaRPr lang="en-US" baseline="-25000" dirty="0"/>
          </a:p>
        </p:txBody>
      </p:sp>
      <p:cxnSp>
        <p:nvCxnSpPr>
          <p:cNvPr id="91" name="Straight Arrow Connector 90"/>
          <p:cNvCxnSpPr/>
          <p:nvPr/>
        </p:nvCxnSpPr>
        <p:spPr>
          <a:xfrm rot="5400000">
            <a:off x="1503552" y="3310480"/>
            <a:ext cx="588899" cy="1588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urved Connector 91"/>
          <p:cNvCxnSpPr>
            <a:stCxn id="90" idx="1"/>
          </p:cNvCxnSpPr>
          <p:nvPr/>
        </p:nvCxnSpPr>
        <p:spPr>
          <a:xfrm rot="10800000">
            <a:off x="1821018" y="3420264"/>
            <a:ext cx="482816" cy="184666"/>
          </a:xfrm>
          <a:prstGeom prst="curvedConnector3">
            <a:avLst>
              <a:gd name="adj1" fmla="val 50000"/>
            </a:avLst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3183635" y="2990664"/>
            <a:ext cx="1007365" cy="254001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 rot="20720746">
            <a:off x="2816485" y="444744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cxnSp>
        <p:nvCxnSpPr>
          <p:cNvPr id="97" name="Straight Arrow Connector 96"/>
          <p:cNvCxnSpPr/>
          <p:nvPr/>
        </p:nvCxnSpPr>
        <p:spPr>
          <a:xfrm rot="10800000" flipV="1">
            <a:off x="595500" y="3794667"/>
            <a:ext cx="4815497" cy="127771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rot="5400000">
            <a:off x="4742625" y="2341249"/>
            <a:ext cx="306099" cy="1588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595499" y="5072381"/>
            <a:ext cx="1352587" cy="158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507974" y="4736068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θ</a:t>
            </a:r>
            <a:endParaRPr lang="en-US" dirty="0"/>
          </a:p>
        </p:txBody>
      </p:sp>
      <p:cxnSp>
        <p:nvCxnSpPr>
          <p:cNvPr id="101" name="Straight Arrow Connector 100"/>
          <p:cNvCxnSpPr/>
          <p:nvPr/>
        </p:nvCxnSpPr>
        <p:spPr>
          <a:xfrm rot="16200000" flipH="1">
            <a:off x="4805053" y="2766104"/>
            <a:ext cx="1214495" cy="350570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rot="16200000" flipH="1">
            <a:off x="-257321" y="4103805"/>
            <a:ext cx="1218080" cy="33960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21518" y="3604930"/>
            <a:ext cx="4815497" cy="127771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rot="16200000" flipH="1">
            <a:off x="4558176" y="2826093"/>
            <a:ext cx="1218076" cy="339597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4926107" y="2125761"/>
            <a:ext cx="33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5410997" y="2647493"/>
            <a:ext cx="37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cxnSp>
        <p:nvCxnSpPr>
          <p:cNvPr id="107" name="Straight Connector 106"/>
          <p:cNvCxnSpPr/>
          <p:nvPr/>
        </p:nvCxnSpPr>
        <p:spPr>
          <a:xfrm flipV="1">
            <a:off x="181919" y="2386854"/>
            <a:ext cx="4815497" cy="1277713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5105400" y="4191000"/>
            <a:ext cx="3504403" cy="25277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u="sng" dirty="0" smtClean="0"/>
              <a:t>Numerical Simulations</a:t>
            </a:r>
          </a:p>
          <a:p>
            <a:pPr algn="ctr">
              <a:spcAft>
                <a:spcPts val="600"/>
              </a:spcAft>
              <a:buFont typeface="Courier New"/>
              <a:buChar char="o"/>
            </a:pPr>
            <a:r>
              <a:rPr lang="en-US" dirty="0" smtClean="0"/>
              <a:t>Characterize undulations in </a:t>
            </a:r>
            <a:r>
              <a:rPr lang="en-US" dirty="0" err="1" smtClean="0"/>
              <a:t>caprock</a:t>
            </a:r>
            <a:r>
              <a:rPr lang="en-US" dirty="0" smtClean="0"/>
              <a:t> as sinusoidal functions.</a:t>
            </a:r>
          </a:p>
          <a:p>
            <a:pPr algn="ctr">
              <a:spcAft>
                <a:spcPts val="600"/>
              </a:spcAft>
              <a:buFont typeface="Courier New"/>
              <a:buChar char="o"/>
            </a:pPr>
            <a:r>
              <a:rPr lang="en-US" dirty="0" smtClean="0"/>
              <a:t>Vary amplitude and wavelength in 2D and 3D VE simulations.</a:t>
            </a:r>
          </a:p>
          <a:p>
            <a:pPr algn="ctr">
              <a:spcAft>
                <a:spcPts val="600"/>
              </a:spcAft>
              <a:buFont typeface="Courier New"/>
              <a:buChar char="o"/>
            </a:pPr>
            <a:r>
              <a:rPr lang="en-US" dirty="0" smtClean="0"/>
              <a:t>Comparison with Eclipse 3D and VE simulations.</a:t>
            </a:r>
            <a:endParaRPr lang="en-US" dirty="0"/>
          </a:p>
        </p:txBody>
      </p:sp>
      <p:pic>
        <p:nvPicPr>
          <p:cNvPr id="95" name="Picture 94" descr="InclineSin.eps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schemeClr val="tx1"/>
              <a:srgbClr val="FFF1C1"/>
            </a:duotone>
          </a:blip>
          <a:srcRect l="12648" t="15974" r="10448" b="9744"/>
          <a:stretch>
            <a:fillRect/>
          </a:stretch>
        </p:blipFill>
        <p:spPr>
          <a:xfrm>
            <a:off x="245933" y="2125761"/>
            <a:ext cx="4818097" cy="180302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505200" y="3059668"/>
            <a:ext cx="345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ω</a:t>
            </a:r>
            <a:endParaRPr lang="en-US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586" y="274638"/>
            <a:ext cx="2866767" cy="1828800"/>
          </a:xfrm>
          <a:prstGeom prst="rect">
            <a:avLst/>
          </a:prstGeom>
        </p:spPr>
      </p:pic>
      <p:pic>
        <p:nvPicPr>
          <p:cNvPr id="29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1066800" y="1447800"/>
            <a:ext cx="1283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(subscale…)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6173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" name="Bilde 1" descr="Plume100yearsN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72" y="1520597"/>
            <a:ext cx="6778428" cy="3816806"/>
          </a:xfrm>
          <a:prstGeom prst="rect">
            <a:avLst/>
          </a:prstGeom>
        </p:spPr>
      </p:pic>
      <p:sp>
        <p:nvSpPr>
          <p:cNvPr id="13" name="TekstSylinder 12"/>
          <p:cNvSpPr txBox="1"/>
          <p:nvPr/>
        </p:nvSpPr>
        <p:spPr>
          <a:xfrm>
            <a:off x="6172200" y="1905000"/>
            <a:ext cx="52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kstSylinder 16"/>
          <p:cNvSpPr txBox="1"/>
          <p:nvPr/>
        </p:nvSpPr>
        <p:spPr>
          <a:xfrm>
            <a:off x="6172200" y="26670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a=0.05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6172200" y="33528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a=0.15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kstSylinder 18"/>
          <p:cNvSpPr txBox="1"/>
          <p:nvPr/>
        </p:nvSpPr>
        <p:spPr>
          <a:xfrm>
            <a:off x="1676400" y="1752600"/>
            <a:ext cx="1088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100 years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kstSylinder 2"/>
          <p:cNvSpPr txBox="1"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Migration under sinusoidal caprock (Eclipse simulation)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2730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Plume1300yearsN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6778428" cy="3816806"/>
          </a:xfrm>
          <a:prstGeom prst="rect">
            <a:avLst/>
          </a:prstGeom>
        </p:spPr>
      </p:pic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6172200" y="1905000"/>
            <a:ext cx="52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kstSylinder 16"/>
          <p:cNvSpPr txBox="1"/>
          <p:nvPr/>
        </p:nvSpPr>
        <p:spPr>
          <a:xfrm>
            <a:off x="6172200" y="26670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a=0.05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6172200" y="33528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a=0.15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kstSylinder 18"/>
          <p:cNvSpPr txBox="1"/>
          <p:nvPr/>
        </p:nvSpPr>
        <p:spPr>
          <a:xfrm>
            <a:off x="1676400" y="17526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1300 years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Migration under sinusoidal caprock (Eclipse simulation)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631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Plume1300yearsN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24000"/>
            <a:ext cx="6778428" cy="3816806"/>
          </a:xfrm>
          <a:prstGeom prst="rect">
            <a:avLst/>
          </a:prstGeom>
        </p:spPr>
      </p:pic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6172200" y="1905000"/>
            <a:ext cx="52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kstSylinder 16"/>
          <p:cNvSpPr txBox="1"/>
          <p:nvPr/>
        </p:nvSpPr>
        <p:spPr>
          <a:xfrm>
            <a:off x="6172200" y="26670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a=0.05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6172200" y="33528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a=0.15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kstSylinder 18"/>
          <p:cNvSpPr txBox="1"/>
          <p:nvPr/>
        </p:nvSpPr>
        <p:spPr>
          <a:xfrm>
            <a:off x="1676400" y="17526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1300 years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Migration under sinusoidal caprock (Eclipse simulation)</a:t>
            </a:r>
            <a:endParaRPr lang="en-US" sz="2400" dirty="0"/>
          </a:p>
        </p:txBody>
      </p:sp>
      <p:pic>
        <p:nvPicPr>
          <p:cNvPr id="2" name="Bilde 1" descr="tipVStime_N2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1" y="2286000"/>
            <a:ext cx="4319979" cy="323997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Bilde 2" descr="tipVStime_N8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21" y="1143000"/>
            <a:ext cx="4319979" cy="323997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kstSylinder 4"/>
          <p:cNvSpPr txBox="1"/>
          <p:nvPr/>
        </p:nvSpPr>
        <p:spPr>
          <a:xfrm>
            <a:off x="2819400" y="5791200"/>
            <a:ext cx="3215919" cy="369332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Estimated position of leading tip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40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19400" y="0"/>
            <a:ext cx="3200400" cy="1143000"/>
          </a:xfrm>
        </p:spPr>
        <p:txBody>
          <a:bodyPr/>
          <a:lstStyle/>
          <a:p>
            <a:r>
              <a:rPr lang="nb-NO" dirty="0" err="1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828800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nb-NO" dirty="0" err="1" smtClean="0"/>
              <a:t>Motivation</a:t>
            </a:r>
            <a:endParaRPr lang="nb-NO" dirty="0" smtClean="0"/>
          </a:p>
          <a:p>
            <a:pPr>
              <a:spcAft>
                <a:spcPts val="600"/>
              </a:spcAft>
            </a:pPr>
            <a:r>
              <a:rPr lang="nb-NO" dirty="0" smtClean="0"/>
              <a:t>VE-</a:t>
            </a:r>
            <a:r>
              <a:rPr lang="nb-NO" dirty="0" err="1" smtClean="0"/>
              <a:t>upscaling</a:t>
            </a:r>
            <a:endParaRPr lang="nb-NO" dirty="0" smtClean="0"/>
          </a:p>
          <a:p>
            <a:pPr>
              <a:spcAft>
                <a:spcPts val="600"/>
              </a:spcAft>
            </a:pPr>
            <a:r>
              <a:rPr lang="nb-NO" dirty="0" err="1" smtClean="0"/>
              <a:t>Importance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caprock</a:t>
            </a:r>
            <a:r>
              <a:rPr lang="nb-NO" dirty="0" smtClean="0"/>
              <a:t> </a:t>
            </a:r>
            <a:r>
              <a:rPr lang="nb-NO" dirty="0" err="1" smtClean="0"/>
              <a:t>topography</a:t>
            </a:r>
            <a:endParaRPr lang="nb-NO" dirty="0" smtClean="0"/>
          </a:p>
          <a:p>
            <a:pPr>
              <a:spcAft>
                <a:spcPts val="600"/>
              </a:spcAft>
            </a:pPr>
            <a:r>
              <a:rPr lang="nb-NO" dirty="0" err="1" smtClean="0"/>
              <a:t>Effective</a:t>
            </a:r>
            <a:r>
              <a:rPr lang="nb-NO" dirty="0" smtClean="0"/>
              <a:t> </a:t>
            </a:r>
            <a:r>
              <a:rPr lang="nb-NO" dirty="0" err="1" smtClean="0"/>
              <a:t>models</a:t>
            </a:r>
            <a:r>
              <a:rPr lang="nb-NO" dirty="0" smtClean="0"/>
              <a:t> for </a:t>
            </a:r>
            <a:r>
              <a:rPr lang="nb-NO" dirty="0" err="1" smtClean="0"/>
              <a:t>caprock</a:t>
            </a:r>
            <a:r>
              <a:rPr lang="nb-NO" dirty="0" smtClean="0"/>
              <a:t> </a:t>
            </a:r>
            <a:r>
              <a:rPr lang="nb-NO" dirty="0" err="1" smtClean="0"/>
              <a:t>topography</a:t>
            </a:r>
            <a:endParaRPr lang="nb-NO" dirty="0" smtClean="0"/>
          </a:p>
          <a:p>
            <a:pPr>
              <a:spcAft>
                <a:spcPts val="600"/>
              </a:spcAft>
            </a:pPr>
            <a:r>
              <a:rPr lang="nb-NO" dirty="0" err="1" smtClean="0"/>
              <a:t>Discussion</a:t>
            </a:r>
            <a:r>
              <a:rPr lang="nb-NO" dirty="0" smtClean="0"/>
              <a:t> </a:t>
            </a:r>
          </a:p>
        </p:txBody>
      </p:sp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2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6172200" y="1905000"/>
            <a:ext cx="52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kstSylinder 16"/>
          <p:cNvSpPr txBox="1"/>
          <p:nvPr/>
        </p:nvSpPr>
        <p:spPr>
          <a:xfrm>
            <a:off x="6172200" y="26670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a=0.05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6172200" y="33528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a=0.15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kstSylinder 18"/>
          <p:cNvSpPr txBox="1"/>
          <p:nvPr/>
        </p:nvSpPr>
        <p:spPr>
          <a:xfrm>
            <a:off x="1676400" y="17526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1300 years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Migration under sinusoidal caprock (Eclipse simulation)</a:t>
            </a:r>
            <a:endParaRPr lang="en-US" sz="2400" dirty="0"/>
          </a:p>
        </p:txBody>
      </p:sp>
      <p:pic>
        <p:nvPicPr>
          <p:cNvPr id="2" name="Bilde 1" descr="Plume3D_1000years_PlaneView_v2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7620000" cy="4761206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895600" y="4648200"/>
            <a:ext cx="125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Flat aquifer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1219200" y="53340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1000 years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5983353" y="4648200"/>
            <a:ext cx="1860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Sinusoidal aquifer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kstSylinder 15"/>
          <p:cNvSpPr txBox="1"/>
          <p:nvPr/>
        </p:nvSpPr>
        <p:spPr>
          <a:xfrm>
            <a:off x="5486400" y="14478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=0.05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74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6172200" y="1905000"/>
            <a:ext cx="52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kstSylinder 16"/>
          <p:cNvSpPr txBox="1"/>
          <p:nvPr/>
        </p:nvSpPr>
        <p:spPr>
          <a:xfrm>
            <a:off x="6172200" y="26670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a=0.05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kstSylinder 18"/>
          <p:cNvSpPr txBox="1"/>
          <p:nvPr/>
        </p:nvSpPr>
        <p:spPr>
          <a:xfrm>
            <a:off x="1676400" y="17526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1300 years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Migration under sinusoidal caprock (VE-simulation)</a:t>
            </a:r>
            <a:endParaRPr lang="en-US" sz="24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2895600" y="4648200"/>
            <a:ext cx="125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Flat aquifer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1219200" y="53340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1000 years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5983353" y="4648200"/>
            <a:ext cx="1860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Sinusoidal aquifer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kstSylinder 15"/>
          <p:cNvSpPr txBox="1"/>
          <p:nvPr/>
        </p:nvSpPr>
        <p:spPr>
          <a:xfrm>
            <a:off x="5486400" y="14478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=0.05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Bilde 4" descr="pcolor_flat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0"/>
            <a:ext cx="5562600" cy="1619219"/>
          </a:xfrm>
          <a:prstGeom prst="rect">
            <a:avLst/>
          </a:prstGeom>
        </p:spPr>
      </p:pic>
      <p:pic>
        <p:nvPicPr>
          <p:cNvPr id="6" name="Bilde 5" descr="pcolor_sine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19400"/>
            <a:ext cx="5580000" cy="1619998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304800" y="1295400"/>
            <a:ext cx="126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 surface</a:t>
            </a:r>
            <a:endParaRPr lang="en-US" dirty="0"/>
          </a:p>
        </p:txBody>
      </p:sp>
      <p:sp>
        <p:nvSpPr>
          <p:cNvPr id="20" name="TekstSylinder 19"/>
          <p:cNvSpPr txBox="1"/>
          <p:nvPr/>
        </p:nvSpPr>
        <p:spPr>
          <a:xfrm>
            <a:off x="76200" y="2971800"/>
            <a:ext cx="187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Sinusoidal surface</a:t>
            </a:r>
            <a:endParaRPr lang="en-US" dirty="0"/>
          </a:p>
        </p:txBody>
      </p:sp>
      <p:sp>
        <p:nvSpPr>
          <p:cNvPr id="21" name="TekstSylinder 20"/>
          <p:cNvSpPr txBox="1"/>
          <p:nvPr/>
        </p:nvSpPr>
        <p:spPr>
          <a:xfrm>
            <a:off x="2057400" y="762000"/>
            <a:ext cx="84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</a:t>
            </a:r>
            <a:endParaRPr lang="en-US" dirty="0"/>
          </a:p>
        </p:txBody>
      </p:sp>
      <p:sp>
        <p:nvSpPr>
          <p:cNvPr id="22" name="TekstSylinder 21"/>
          <p:cNvSpPr txBox="1"/>
          <p:nvPr/>
        </p:nvSpPr>
        <p:spPr>
          <a:xfrm>
            <a:off x="5638800" y="762000"/>
            <a:ext cx="97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Residual</a:t>
            </a:r>
            <a:endParaRPr lang="en-US" dirty="0"/>
          </a:p>
        </p:txBody>
      </p:sp>
      <p:sp>
        <p:nvSpPr>
          <p:cNvPr id="23" name="TekstSylinder 22"/>
          <p:cNvSpPr txBox="1"/>
          <p:nvPr/>
        </p:nvSpPr>
        <p:spPr>
          <a:xfrm>
            <a:off x="3323043" y="6248400"/>
            <a:ext cx="284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750 years of simulation time</a:t>
            </a:r>
            <a:endParaRPr lang="en-US" dirty="0"/>
          </a:p>
        </p:txBody>
      </p:sp>
      <p:pic>
        <p:nvPicPr>
          <p:cNvPr id="2" name="Bilde 1" descr="pcolor_gutter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72000"/>
            <a:ext cx="5580000" cy="1619998"/>
          </a:xfrm>
          <a:prstGeom prst="rect">
            <a:avLst/>
          </a:prstGeom>
        </p:spPr>
      </p:pic>
      <p:sp>
        <p:nvSpPr>
          <p:cNvPr id="24" name="TekstSylinder 23"/>
          <p:cNvSpPr txBox="1"/>
          <p:nvPr/>
        </p:nvSpPr>
        <p:spPr>
          <a:xfrm>
            <a:off x="76200" y="4583668"/>
            <a:ext cx="153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Gutter</a:t>
            </a:r>
            <a:r>
              <a:rPr lang="en-US" dirty="0" smtClean="0"/>
              <a:t> </a:t>
            </a:r>
            <a:r>
              <a:rPr lang="en-US" dirty="0" smtClean="0"/>
              <a:t>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7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6172200" y="1905000"/>
            <a:ext cx="527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kstSylinder 16"/>
          <p:cNvSpPr txBox="1"/>
          <p:nvPr/>
        </p:nvSpPr>
        <p:spPr>
          <a:xfrm>
            <a:off x="6172200" y="26670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a=0.05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kstSylinder 18"/>
          <p:cNvSpPr txBox="1"/>
          <p:nvPr/>
        </p:nvSpPr>
        <p:spPr>
          <a:xfrm>
            <a:off x="1676400" y="17526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1300 years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0" y="304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Migration under sinusoidal caprock (VE-simulation)</a:t>
            </a:r>
            <a:endParaRPr lang="en-US" sz="2400" dirty="0"/>
          </a:p>
        </p:txBody>
      </p:sp>
      <p:sp>
        <p:nvSpPr>
          <p:cNvPr id="3" name="TekstSylinder 2"/>
          <p:cNvSpPr txBox="1"/>
          <p:nvPr/>
        </p:nvSpPr>
        <p:spPr>
          <a:xfrm>
            <a:off x="2895600" y="4648200"/>
            <a:ext cx="125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Flat aquifer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1219200" y="533400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1000 years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kstSylinder 14"/>
          <p:cNvSpPr txBox="1"/>
          <p:nvPr/>
        </p:nvSpPr>
        <p:spPr>
          <a:xfrm>
            <a:off x="5983353" y="4648200"/>
            <a:ext cx="1860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Sinusoidal aquifer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TekstSylinder 15"/>
          <p:cNvSpPr txBox="1"/>
          <p:nvPr/>
        </p:nvSpPr>
        <p:spPr>
          <a:xfrm>
            <a:off x="5486400" y="144780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=0.05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Bilde 4" descr="pcolor_flat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43000"/>
            <a:ext cx="5562600" cy="1619219"/>
          </a:xfrm>
          <a:prstGeom prst="rect">
            <a:avLst/>
          </a:prstGeom>
        </p:spPr>
      </p:pic>
      <p:pic>
        <p:nvPicPr>
          <p:cNvPr id="6" name="Bilde 5" descr="pcolor_sine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19400"/>
            <a:ext cx="5580000" cy="1619998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304800" y="1295400"/>
            <a:ext cx="1269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 surface</a:t>
            </a:r>
            <a:endParaRPr lang="en-US" dirty="0"/>
          </a:p>
        </p:txBody>
      </p:sp>
      <p:sp>
        <p:nvSpPr>
          <p:cNvPr id="20" name="TekstSylinder 19"/>
          <p:cNvSpPr txBox="1"/>
          <p:nvPr/>
        </p:nvSpPr>
        <p:spPr>
          <a:xfrm>
            <a:off x="76200" y="2971800"/>
            <a:ext cx="187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Sinusoidal surface</a:t>
            </a:r>
            <a:endParaRPr lang="en-US" dirty="0"/>
          </a:p>
        </p:txBody>
      </p:sp>
      <p:sp>
        <p:nvSpPr>
          <p:cNvPr id="21" name="TekstSylinder 20"/>
          <p:cNvSpPr txBox="1"/>
          <p:nvPr/>
        </p:nvSpPr>
        <p:spPr>
          <a:xfrm>
            <a:off x="2057400" y="762000"/>
            <a:ext cx="84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Mobile</a:t>
            </a:r>
            <a:endParaRPr lang="en-US" dirty="0"/>
          </a:p>
        </p:txBody>
      </p:sp>
      <p:sp>
        <p:nvSpPr>
          <p:cNvPr id="22" name="TekstSylinder 21"/>
          <p:cNvSpPr txBox="1"/>
          <p:nvPr/>
        </p:nvSpPr>
        <p:spPr>
          <a:xfrm>
            <a:off x="5638800" y="762000"/>
            <a:ext cx="974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Residual</a:t>
            </a:r>
            <a:endParaRPr lang="en-US" dirty="0"/>
          </a:p>
        </p:txBody>
      </p:sp>
      <p:sp>
        <p:nvSpPr>
          <p:cNvPr id="23" name="TekstSylinder 22"/>
          <p:cNvSpPr txBox="1"/>
          <p:nvPr/>
        </p:nvSpPr>
        <p:spPr>
          <a:xfrm>
            <a:off x="3323043" y="6248400"/>
            <a:ext cx="284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750 years of simulation time</a:t>
            </a:r>
            <a:endParaRPr lang="en-US" dirty="0"/>
          </a:p>
        </p:txBody>
      </p:sp>
      <p:pic>
        <p:nvPicPr>
          <p:cNvPr id="2" name="Bilde 1" descr="pcolor_gutter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4572000"/>
            <a:ext cx="5580000" cy="1619998"/>
          </a:xfrm>
          <a:prstGeom prst="rect">
            <a:avLst/>
          </a:prstGeom>
        </p:spPr>
      </p:pic>
      <p:sp>
        <p:nvSpPr>
          <p:cNvPr id="24" name="TekstSylinder 23"/>
          <p:cNvSpPr txBox="1"/>
          <p:nvPr/>
        </p:nvSpPr>
        <p:spPr>
          <a:xfrm>
            <a:off x="76200" y="4583668"/>
            <a:ext cx="1531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Gutter</a:t>
            </a:r>
            <a:r>
              <a:rPr lang="en-US" dirty="0" smtClean="0"/>
              <a:t> </a:t>
            </a:r>
            <a:r>
              <a:rPr lang="en-US" dirty="0" smtClean="0"/>
              <a:t>surface</a:t>
            </a:r>
            <a:endParaRPr lang="en-US" dirty="0"/>
          </a:p>
        </p:txBody>
      </p:sp>
      <p:pic>
        <p:nvPicPr>
          <p:cNvPr id="25" name="Bilde 24" descr="upslope_edge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543800" cy="38862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6" name="TekstSylinder 25"/>
          <p:cNvSpPr txBox="1"/>
          <p:nvPr/>
        </p:nvSpPr>
        <p:spPr>
          <a:xfrm>
            <a:off x="1626315" y="2069068"/>
            <a:ext cx="2185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Upslope tip distances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382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TekstSylinder 1"/>
          <p:cNvSpPr txBox="1"/>
          <p:nvPr/>
        </p:nvSpPr>
        <p:spPr>
          <a:xfrm>
            <a:off x="2928183" y="228600"/>
            <a:ext cx="33209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Effective model (1)</a:t>
            </a:r>
            <a:endParaRPr lang="en-US" sz="3200" dirty="0"/>
          </a:p>
        </p:txBody>
      </p:sp>
      <p:grpSp>
        <p:nvGrpSpPr>
          <p:cNvPr id="7" name="Gruppe 6"/>
          <p:cNvGrpSpPr/>
          <p:nvPr/>
        </p:nvGrpSpPr>
        <p:grpSpPr>
          <a:xfrm>
            <a:off x="457200" y="990600"/>
            <a:ext cx="3599989" cy="2596200"/>
            <a:chOff x="457200" y="990600"/>
            <a:chExt cx="3599989" cy="2596200"/>
          </a:xfrm>
        </p:grpSpPr>
        <p:grpSp>
          <p:nvGrpSpPr>
            <p:cNvPr id="81" name="Gruppe 80"/>
            <p:cNvGrpSpPr/>
            <p:nvPr/>
          </p:nvGrpSpPr>
          <p:grpSpPr>
            <a:xfrm>
              <a:off x="457200" y="1066800"/>
              <a:ext cx="3599989" cy="2520000"/>
              <a:chOff x="457200" y="1066800"/>
              <a:chExt cx="3599989" cy="2520000"/>
            </a:xfrm>
          </p:grpSpPr>
          <p:pic>
            <p:nvPicPr>
              <p:cNvPr id="5" name="Bilde 4" descr="cap1-crop.jpg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1066800"/>
                <a:ext cx="3599989" cy="2520000"/>
              </a:xfrm>
              <a:prstGeom prst="rect">
                <a:avLst/>
              </a:prstGeom>
            </p:spPr>
          </p:pic>
          <p:pic>
            <p:nvPicPr>
              <p:cNvPr id="17" name="Bilde 16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0" y="2133600"/>
                <a:ext cx="1028700" cy="241300"/>
              </a:xfrm>
              <a:prstGeom prst="rect">
                <a:avLst/>
              </a:prstGeom>
            </p:spPr>
          </p:pic>
          <p:pic>
            <p:nvPicPr>
              <p:cNvPr id="20" name="Bilde 19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402" y="2590800"/>
                <a:ext cx="1439998" cy="232618"/>
              </a:xfrm>
              <a:prstGeom prst="rect">
                <a:avLst/>
              </a:prstGeom>
            </p:spPr>
          </p:pic>
          <p:pic>
            <p:nvPicPr>
              <p:cNvPr id="26" name="Bilde 25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" y="1615051"/>
                <a:ext cx="1439998" cy="213749"/>
              </a:xfrm>
              <a:prstGeom prst="rect">
                <a:avLst/>
              </a:prstGeom>
            </p:spPr>
          </p:pic>
        </p:grpSp>
        <p:pic>
          <p:nvPicPr>
            <p:cNvPr id="3" name="Bilde 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990600"/>
              <a:ext cx="20193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833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" name="TekstSylinder 1"/>
          <p:cNvSpPr txBox="1"/>
          <p:nvPr/>
        </p:nvSpPr>
        <p:spPr>
          <a:xfrm>
            <a:off x="2928183" y="228600"/>
            <a:ext cx="33209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Effective model (1)</a:t>
            </a:r>
            <a:endParaRPr lang="en-US" sz="3200" dirty="0"/>
          </a:p>
        </p:txBody>
      </p:sp>
      <p:grpSp>
        <p:nvGrpSpPr>
          <p:cNvPr id="84" name="Gruppe 83"/>
          <p:cNvGrpSpPr/>
          <p:nvPr/>
        </p:nvGrpSpPr>
        <p:grpSpPr>
          <a:xfrm>
            <a:off x="4914900" y="533400"/>
            <a:ext cx="3848100" cy="3053400"/>
            <a:chOff x="4914900" y="533400"/>
            <a:chExt cx="3848100" cy="3053400"/>
          </a:xfrm>
        </p:grpSpPr>
        <p:grpSp>
          <p:nvGrpSpPr>
            <p:cNvPr id="80" name="Gruppe 79"/>
            <p:cNvGrpSpPr/>
            <p:nvPr/>
          </p:nvGrpSpPr>
          <p:grpSpPr>
            <a:xfrm>
              <a:off x="4914900" y="1066800"/>
              <a:ext cx="3848100" cy="2520000"/>
              <a:chOff x="4914900" y="1066800"/>
              <a:chExt cx="3848100" cy="2520000"/>
            </a:xfrm>
          </p:grpSpPr>
          <p:grpSp>
            <p:nvGrpSpPr>
              <p:cNvPr id="9" name="Gruppe 8"/>
              <p:cNvGrpSpPr/>
              <p:nvPr/>
            </p:nvGrpSpPr>
            <p:grpSpPr>
              <a:xfrm>
                <a:off x="5181600" y="1066800"/>
                <a:ext cx="3581400" cy="2520000"/>
                <a:chOff x="5181600" y="1219200"/>
                <a:chExt cx="6934200" cy="4572000"/>
              </a:xfrm>
            </p:grpSpPr>
            <p:pic>
              <p:nvPicPr>
                <p:cNvPr id="6" name="Bilde 5" descr="cap2-crop.jpg"/>
                <p:cNvPicPr>
                  <a:picLocks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1219200"/>
                  <a:ext cx="6934200" cy="4572000"/>
                </a:xfrm>
                <a:prstGeom prst="rect">
                  <a:avLst/>
                </a:prstGeom>
              </p:spPr>
            </p:pic>
            <p:sp>
              <p:nvSpPr>
                <p:cNvPr id="8" name="Rektangel 7"/>
                <p:cNvSpPr/>
                <p:nvPr/>
              </p:nvSpPr>
              <p:spPr>
                <a:xfrm>
                  <a:off x="5386200" y="1905000"/>
                  <a:ext cx="6120000" cy="7200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  <a:alpha val="29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" name="Bilde 17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0400" y="2133600"/>
                <a:ext cx="1028700" cy="241300"/>
              </a:xfrm>
              <a:prstGeom prst="rect">
                <a:avLst/>
              </a:prstGeom>
            </p:spPr>
          </p:pic>
          <p:pic>
            <p:nvPicPr>
              <p:cNvPr id="19" name="Bilde 18" descr="latex-image-1.pdf"/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1800" y="1612801"/>
                <a:ext cx="1440000" cy="215999"/>
              </a:xfrm>
              <a:prstGeom prst="rect">
                <a:avLst/>
              </a:prstGeom>
            </p:spPr>
          </p:pic>
          <p:pic>
            <p:nvPicPr>
              <p:cNvPr id="23" name="Bilde 22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4900" y="1409700"/>
                <a:ext cx="114300" cy="114300"/>
              </a:xfrm>
              <a:prstGeom prst="rect">
                <a:avLst/>
              </a:prstGeom>
            </p:spPr>
          </p:pic>
          <p:pic>
            <p:nvPicPr>
              <p:cNvPr id="25" name="Bilde 24" descr="latex-image-1.pdf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0200" y="2590800"/>
                <a:ext cx="1440000" cy="215999"/>
              </a:xfrm>
              <a:prstGeom prst="rect">
                <a:avLst/>
              </a:prstGeom>
            </p:spPr>
          </p:pic>
          <p:sp>
            <p:nvSpPr>
              <p:cNvPr id="27" name="Venstre klammeparentes 26"/>
              <p:cNvSpPr/>
              <p:nvPr/>
            </p:nvSpPr>
            <p:spPr>
              <a:xfrm>
                <a:off x="5105400" y="1416000"/>
                <a:ext cx="108000" cy="108000"/>
              </a:xfrm>
              <a:prstGeom prst="leftBrac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uppe 82"/>
            <p:cNvGrpSpPr/>
            <p:nvPr/>
          </p:nvGrpSpPr>
          <p:grpSpPr>
            <a:xfrm>
              <a:off x="6858000" y="533400"/>
              <a:ext cx="1447800" cy="914400"/>
              <a:chOff x="6858000" y="533400"/>
              <a:chExt cx="1447800" cy="914400"/>
            </a:xfrm>
          </p:grpSpPr>
          <p:sp>
            <p:nvSpPr>
              <p:cNvPr id="28" name="Smultring 27"/>
              <p:cNvSpPr/>
              <p:nvPr/>
            </p:nvSpPr>
            <p:spPr>
              <a:xfrm>
                <a:off x="7315200" y="533400"/>
                <a:ext cx="990600" cy="685800"/>
              </a:xfrm>
              <a:prstGeom prst="donut">
                <a:avLst>
                  <a:gd name="adj" fmla="val 1182"/>
                </a:avLst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5" name="Rett pil 64"/>
              <p:cNvCxnSpPr/>
              <p:nvPr/>
            </p:nvCxnSpPr>
            <p:spPr>
              <a:xfrm flipH="1">
                <a:off x="6858000" y="914400"/>
                <a:ext cx="457200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82" name="Bilde 81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5700" y="787400"/>
                <a:ext cx="647700" cy="203200"/>
              </a:xfrm>
              <a:prstGeom prst="rect">
                <a:avLst/>
              </a:prstGeom>
            </p:spPr>
          </p:pic>
        </p:grpSp>
      </p:grpSp>
      <p:grpSp>
        <p:nvGrpSpPr>
          <p:cNvPr id="7" name="Gruppe 6"/>
          <p:cNvGrpSpPr/>
          <p:nvPr/>
        </p:nvGrpSpPr>
        <p:grpSpPr>
          <a:xfrm>
            <a:off x="457200" y="990600"/>
            <a:ext cx="3599989" cy="2596200"/>
            <a:chOff x="457200" y="990600"/>
            <a:chExt cx="3599989" cy="2596200"/>
          </a:xfrm>
        </p:grpSpPr>
        <p:grpSp>
          <p:nvGrpSpPr>
            <p:cNvPr id="81" name="Gruppe 80"/>
            <p:cNvGrpSpPr/>
            <p:nvPr/>
          </p:nvGrpSpPr>
          <p:grpSpPr>
            <a:xfrm>
              <a:off x="457200" y="1066800"/>
              <a:ext cx="3599989" cy="2520000"/>
              <a:chOff x="457200" y="1066800"/>
              <a:chExt cx="3599989" cy="2520000"/>
            </a:xfrm>
          </p:grpSpPr>
          <p:pic>
            <p:nvPicPr>
              <p:cNvPr id="5" name="Bilde 4" descr="cap1-crop.jpg"/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1066800"/>
                <a:ext cx="3599989" cy="2520000"/>
              </a:xfrm>
              <a:prstGeom prst="rect">
                <a:avLst/>
              </a:prstGeom>
            </p:spPr>
          </p:pic>
          <p:pic>
            <p:nvPicPr>
              <p:cNvPr id="17" name="Bilde 16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0" y="2133600"/>
                <a:ext cx="1028700" cy="241300"/>
              </a:xfrm>
              <a:prstGeom prst="rect">
                <a:avLst/>
              </a:prstGeom>
            </p:spPr>
          </p:pic>
          <p:pic>
            <p:nvPicPr>
              <p:cNvPr id="20" name="Bilde 19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402" y="2590800"/>
                <a:ext cx="1439998" cy="232618"/>
              </a:xfrm>
              <a:prstGeom prst="rect">
                <a:avLst/>
              </a:prstGeom>
            </p:spPr>
          </p:pic>
          <p:pic>
            <p:nvPicPr>
              <p:cNvPr id="26" name="Bilde 25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" y="1615051"/>
                <a:ext cx="1439998" cy="213749"/>
              </a:xfrm>
              <a:prstGeom prst="rect">
                <a:avLst/>
              </a:prstGeom>
            </p:spPr>
          </p:pic>
        </p:grpSp>
        <p:pic>
          <p:nvPicPr>
            <p:cNvPr id="3" name="Bilde 2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990600"/>
              <a:ext cx="20193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903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" name="TekstSylinder 1"/>
          <p:cNvSpPr txBox="1"/>
          <p:nvPr/>
        </p:nvSpPr>
        <p:spPr>
          <a:xfrm>
            <a:off x="2928183" y="228600"/>
            <a:ext cx="33209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Effective model (1)</a:t>
            </a:r>
            <a:endParaRPr lang="en-US" sz="3200" dirty="0"/>
          </a:p>
        </p:txBody>
      </p:sp>
      <p:grpSp>
        <p:nvGrpSpPr>
          <p:cNvPr id="84" name="Gruppe 83"/>
          <p:cNvGrpSpPr/>
          <p:nvPr/>
        </p:nvGrpSpPr>
        <p:grpSpPr>
          <a:xfrm>
            <a:off x="4914900" y="533400"/>
            <a:ext cx="3848100" cy="3053400"/>
            <a:chOff x="4914900" y="533400"/>
            <a:chExt cx="3848100" cy="3053400"/>
          </a:xfrm>
        </p:grpSpPr>
        <p:grpSp>
          <p:nvGrpSpPr>
            <p:cNvPr id="80" name="Gruppe 79"/>
            <p:cNvGrpSpPr/>
            <p:nvPr/>
          </p:nvGrpSpPr>
          <p:grpSpPr>
            <a:xfrm>
              <a:off x="4914900" y="1066800"/>
              <a:ext cx="3848100" cy="2520000"/>
              <a:chOff x="4914900" y="1066800"/>
              <a:chExt cx="3848100" cy="2520000"/>
            </a:xfrm>
          </p:grpSpPr>
          <p:grpSp>
            <p:nvGrpSpPr>
              <p:cNvPr id="9" name="Gruppe 8"/>
              <p:cNvGrpSpPr/>
              <p:nvPr/>
            </p:nvGrpSpPr>
            <p:grpSpPr>
              <a:xfrm>
                <a:off x="5181600" y="1066800"/>
                <a:ext cx="3581400" cy="2520000"/>
                <a:chOff x="5181600" y="1219200"/>
                <a:chExt cx="6934200" cy="4572000"/>
              </a:xfrm>
            </p:grpSpPr>
            <p:pic>
              <p:nvPicPr>
                <p:cNvPr id="6" name="Bilde 5" descr="cap2-crop.jpg"/>
                <p:cNvPicPr>
                  <a:picLocks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1219200"/>
                  <a:ext cx="6934200" cy="4572000"/>
                </a:xfrm>
                <a:prstGeom prst="rect">
                  <a:avLst/>
                </a:prstGeom>
              </p:spPr>
            </p:pic>
            <p:sp>
              <p:nvSpPr>
                <p:cNvPr id="8" name="Rektangel 7"/>
                <p:cNvSpPr/>
                <p:nvPr/>
              </p:nvSpPr>
              <p:spPr>
                <a:xfrm>
                  <a:off x="5386200" y="1905000"/>
                  <a:ext cx="6120000" cy="7200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  <a:alpha val="29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" name="Bilde 17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0400" y="2133600"/>
                <a:ext cx="1028700" cy="241300"/>
              </a:xfrm>
              <a:prstGeom prst="rect">
                <a:avLst/>
              </a:prstGeom>
            </p:spPr>
          </p:pic>
          <p:pic>
            <p:nvPicPr>
              <p:cNvPr id="19" name="Bilde 18" descr="latex-image-1.pdf"/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1800" y="1612801"/>
                <a:ext cx="1440000" cy="215999"/>
              </a:xfrm>
              <a:prstGeom prst="rect">
                <a:avLst/>
              </a:prstGeom>
            </p:spPr>
          </p:pic>
          <p:pic>
            <p:nvPicPr>
              <p:cNvPr id="23" name="Bilde 22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4900" y="1409700"/>
                <a:ext cx="114300" cy="114300"/>
              </a:xfrm>
              <a:prstGeom prst="rect">
                <a:avLst/>
              </a:prstGeom>
            </p:spPr>
          </p:pic>
          <p:pic>
            <p:nvPicPr>
              <p:cNvPr id="25" name="Bilde 24" descr="latex-image-1.pdf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0200" y="2590800"/>
                <a:ext cx="1440000" cy="215999"/>
              </a:xfrm>
              <a:prstGeom prst="rect">
                <a:avLst/>
              </a:prstGeom>
            </p:spPr>
          </p:pic>
          <p:sp>
            <p:nvSpPr>
              <p:cNvPr id="27" name="Venstre klammeparentes 26"/>
              <p:cNvSpPr/>
              <p:nvPr/>
            </p:nvSpPr>
            <p:spPr>
              <a:xfrm>
                <a:off x="5105400" y="1416000"/>
                <a:ext cx="108000" cy="108000"/>
              </a:xfrm>
              <a:prstGeom prst="leftBrac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uppe 82"/>
            <p:cNvGrpSpPr/>
            <p:nvPr/>
          </p:nvGrpSpPr>
          <p:grpSpPr>
            <a:xfrm>
              <a:off x="6858000" y="533400"/>
              <a:ext cx="1447800" cy="914400"/>
              <a:chOff x="6858000" y="533400"/>
              <a:chExt cx="1447800" cy="914400"/>
            </a:xfrm>
          </p:grpSpPr>
          <p:sp>
            <p:nvSpPr>
              <p:cNvPr id="28" name="Smultring 27"/>
              <p:cNvSpPr/>
              <p:nvPr/>
            </p:nvSpPr>
            <p:spPr>
              <a:xfrm>
                <a:off x="7315200" y="533400"/>
                <a:ext cx="990600" cy="685800"/>
              </a:xfrm>
              <a:prstGeom prst="donut">
                <a:avLst>
                  <a:gd name="adj" fmla="val 1182"/>
                </a:avLst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5" name="Rett pil 64"/>
              <p:cNvCxnSpPr/>
              <p:nvPr/>
            </p:nvCxnSpPr>
            <p:spPr>
              <a:xfrm flipH="1">
                <a:off x="6858000" y="914400"/>
                <a:ext cx="457200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82" name="Bilde 81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5700" y="787400"/>
                <a:ext cx="647700" cy="203200"/>
              </a:xfrm>
              <a:prstGeom prst="rect">
                <a:avLst/>
              </a:prstGeom>
            </p:spPr>
          </p:pic>
        </p:grpSp>
      </p:grpSp>
      <p:pic>
        <p:nvPicPr>
          <p:cNvPr id="85" name="Bilde 84" descr="relperm-new-crop.jp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10000"/>
            <a:ext cx="3048000" cy="2209800"/>
          </a:xfrm>
          <a:prstGeom prst="rect">
            <a:avLst/>
          </a:prstGeom>
        </p:spPr>
      </p:pic>
      <p:pic>
        <p:nvPicPr>
          <p:cNvPr id="86" name="Bilde 8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638800"/>
            <a:ext cx="1219200" cy="241300"/>
          </a:xfrm>
          <a:prstGeom prst="rect">
            <a:avLst/>
          </a:prstGeom>
        </p:spPr>
      </p:pic>
      <p:pic>
        <p:nvPicPr>
          <p:cNvPr id="87" name="Bilde 86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181600"/>
            <a:ext cx="533400" cy="177800"/>
          </a:xfrm>
          <a:prstGeom prst="rect">
            <a:avLst/>
          </a:prstGeom>
        </p:spPr>
      </p:pic>
      <p:pic>
        <p:nvPicPr>
          <p:cNvPr id="88" name="Bilde 8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38600"/>
            <a:ext cx="1270000" cy="241300"/>
          </a:xfrm>
          <a:prstGeom prst="rect">
            <a:avLst/>
          </a:prstGeom>
        </p:spPr>
      </p:pic>
      <p:cxnSp>
        <p:nvCxnSpPr>
          <p:cNvPr id="90" name="Rett pil 89"/>
          <p:cNvCxnSpPr/>
          <p:nvPr/>
        </p:nvCxnSpPr>
        <p:spPr>
          <a:xfrm flipH="1">
            <a:off x="7162800" y="5334000"/>
            <a:ext cx="228600" cy="7620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pe 6"/>
          <p:cNvGrpSpPr/>
          <p:nvPr/>
        </p:nvGrpSpPr>
        <p:grpSpPr>
          <a:xfrm>
            <a:off x="457200" y="990600"/>
            <a:ext cx="3599989" cy="2596200"/>
            <a:chOff x="457200" y="990600"/>
            <a:chExt cx="3599989" cy="2596200"/>
          </a:xfrm>
        </p:grpSpPr>
        <p:grpSp>
          <p:nvGrpSpPr>
            <p:cNvPr id="81" name="Gruppe 80"/>
            <p:cNvGrpSpPr/>
            <p:nvPr/>
          </p:nvGrpSpPr>
          <p:grpSpPr>
            <a:xfrm>
              <a:off x="457200" y="1066800"/>
              <a:ext cx="3599989" cy="2520000"/>
              <a:chOff x="457200" y="1066800"/>
              <a:chExt cx="3599989" cy="2520000"/>
            </a:xfrm>
          </p:grpSpPr>
          <p:pic>
            <p:nvPicPr>
              <p:cNvPr id="5" name="Bilde 4" descr="cap1-crop.jpg"/>
              <p:cNvPicPr>
                <a:picLocks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1066800"/>
                <a:ext cx="3599989" cy="2520000"/>
              </a:xfrm>
              <a:prstGeom prst="rect">
                <a:avLst/>
              </a:prstGeom>
            </p:spPr>
          </p:pic>
          <p:pic>
            <p:nvPicPr>
              <p:cNvPr id="17" name="Bilde 16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0" y="2133600"/>
                <a:ext cx="1028700" cy="241300"/>
              </a:xfrm>
              <a:prstGeom prst="rect">
                <a:avLst/>
              </a:prstGeom>
            </p:spPr>
          </p:pic>
          <p:pic>
            <p:nvPicPr>
              <p:cNvPr id="20" name="Bilde 19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402" y="2590800"/>
                <a:ext cx="1439998" cy="232618"/>
              </a:xfrm>
              <a:prstGeom prst="rect">
                <a:avLst/>
              </a:prstGeom>
            </p:spPr>
          </p:pic>
          <p:pic>
            <p:nvPicPr>
              <p:cNvPr id="26" name="Bilde 25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" y="1615051"/>
                <a:ext cx="1439998" cy="213749"/>
              </a:xfrm>
              <a:prstGeom prst="rect">
                <a:avLst/>
              </a:prstGeom>
            </p:spPr>
          </p:pic>
        </p:grpSp>
        <p:pic>
          <p:nvPicPr>
            <p:cNvPr id="3" name="Bilde 2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990600"/>
              <a:ext cx="20193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903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" name="TekstSylinder 1"/>
          <p:cNvSpPr txBox="1"/>
          <p:nvPr/>
        </p:nvSpPr>
        <p:spPr>
          <a:xfrm>
            <a:off x="2928183" y="228600"/>
            <a:ext cx="33209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Effective model (1)</a:t>
            </a:r>
            <a:endParaRPr lang="en-US" sz="3200" dirty="0"/>
          </a:p>
        </p:txBody>
      </p:sp>
      <p:grpSp>
        <p:nvGrpSpPr>
          <p:cNvPr id="84" name="Gruppe 83"/>
          <p:cNvGrpSpPr/>
          <p:nvPr/>
        </p:nvGrpSpPr>
        <p:grpSpPr>
          <a:xfrm>
            <a:off x="4914900" y="533400"/>
            <a:ext cx="3848100" cy="3053400"/>
            <a:chOff x="4914900" y="533400"/>
            <a:chExt cx="3848100" cy="3053400"/>
          </a:xfrm>
        </p:grpSpPr>
        <p:grpSp>
          <p:nvGrpSpPr>
            <p:cNvPr id="80" name="Gruppe 79"/>
            <p:cNvGrpSpPr/>
            <p:nvPr/>
          </p:nvGrpSpPr>
          <p:grpSpPr>
            <a:xfrm>
              <a:off x="4914900" y="1066800"/>
              <a:ext cx="3848100" cy="2520000"/>
              <a:chOff x="4914900" y="1066800"/>
              <a:chExt cx="3848100" cy="2520000"/>
            </a:xfrm>
          </p:grpSpPr>
          <p:grpSp>
            <p:nvGrpSpPr>
              <p:cNvPr id="9" name="Gruppe 8"/>
              <p:cNvGrpSpPr/>
              <p:nvPr/>
            </p:nvGrpSpPr>
            <p:grpSpPr>
              <a:xfrm>
                <a:off x="5181600" y="1066800"/>
                <a:ext cx="3581400" cy="2520000"/>
                <a:chOff x="5181600" y="1219200"/>
                <a:chExt cx="6934200" cy="4572000"/>
              </a:xfrm>
            </p:grpSpPr>
            <p:pic>
              <p:nvPicPr>
                <p:cNvPr id="6" name="Bilde 5" descr="cap2-crop.jpg"/>
                <p:cNvPicPr>
                  <a:picLocks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1600" y="1219200"/>
                  <a:ext cx="6934200" cy="4572000"/>
                </a:xfrm>
                <a:prstGeom prst="rect">
                  <a:avLst/>
                </a:prstGeom>
              </p:spPr>
            </p:pic>
            <p:sp>
              <p:nvSpPr>
                <p:cNvPr id="8" name="Rektangel 7"/>
                <p:cNvSpPr/>
                <p:nvPr/>
              </p:nvSpPr>
              <p:spPr>
                <a:xfrm>
                  <a:off x="5386200" y="1905000"/>
                  <a:ext cx="6120000" cy="7200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  <a:alpha val="29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" name="Bilde 17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0400" y="2133600"/>
                <a:ext cx="1028700" cy="241300"/>
              </a:xfrm>
              <a:prstGeom prst="rect">
                <a:avLst/>
              </a:prstGeom>
            </p:spPr>
          </p:pic>
          <p:pic>
            <p:nvPicPr>
              <p:cNvPr id="19" name="Bilde 18" descr="latex-image-1.pdf"/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1800" y="1612801"/>
                <a:ext cx="1440000" cy="215999"/>
              </a:xfrm>
              <a:prstGeom prst="rect">
                <a:avLst/>
              </a:prstGeom>
            </p:spPr>
          </p:pic>
          <p:pic>
            <p:nvPicPr>
              <p:cNvPr id="23" name="Bilde 22" descr="latex-image-1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14900" y="1409700"/>
                <a:ext cx="114300" cy="114300"/>
              </a:xfrm>
              <a:prstGeom prst="rect">
                <a:avLst/>
              </a:prstGeom>
            </p:spPr>
          </p:pic>
          <p:pic>
            <p:nvPicPr>
              <p:cNvPr id="25" name="Bilde 24" descr="latex-image-1.pdf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0200" y="2590800"/>
                <a:ext cx="1440000" cy="215999"/>
              </a:xfrm>
              <a:prstGeom prst="rect">
                <a:avLst/>
              </a:prstGeom>
            </p:spPr>
          </p:pic>
          <p:sp>
            <p:nvSpPr>
              <p:cNvPr id="27" name="Venstre klammeparentes 26"/>
              <p:cNvSpPr/>
              <p:nvPr/>
            </p:nvSpPr>
            <p:spPr>
              <a:xfrm>
                <a:off x="5105400" y="1416000"/>
                <a:ext cx="108000" cy="108000"/>
              </a:xfrm>
              <a:prstGeom prst="leftBrace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uppe 82"/>
            <p:cNvGrpSpPr/>
            <p:nvPr/>
          </p:nvGrpSpPr>
          <p:grpSpPr>
            <a:xfrm>
              <a:off x="6858000" y="533400"/>
              <a:ext cx="1447800" cy="914400"/>
              <a:chOff x="6858000" y="533400"/>
              <a:chExt cx="1447800" cy="914400"/>
            </a:xfrm>
          </p:grpSpPr>
          <p:sp>
            <p:nvSpPr>
              <p:cNvPr id="28" name="Smultring 27"/>
              <p:cNvSpPr/>
              <p:nvPr/>
            </p:nvSpPr>
            <p:spPr>
              <a:xfrm>
                <a:off x="7315200" y="533400"/>
                <a:ext cx="990600" cy="685800"/>
              </a:xfrm>
              <a:prstGeom prst="donut">
                <a:avLst>
                  <a:gd name="adj" fmla="val 1182"/>
                </a:avLst>
              </a:prstGeom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5" name="Rett pil 64"/>
              <p:cNvCxnSpPr/>
              <p:nvPr/>
            </p:nvCxnSpPr>
            <p:spPr>
              <a:xfrm flipH="1">
                <a:off x="6858000" y="914400"/>
                <a:ext cx="457200" cy="5334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82" name="Bilde 81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5700" y="787400"/>
                <a:ext cx="647700" cy="203200"/>
              </a:xfrm>
              <a:prstGeom prst="rect">
                <a:avLst/>
              </a:prstGeom>
            </p:spPr>
          </p:pic>
        </p:grpSp>
      </p:grpSp>
      <p:pic>
        <p:nvPicPr>
          <p:cNvPr id="85" name="Bilde 84" descr="relperm-new-crop.jpg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810000"/>
            <a:ext cx="3048000" cy="2209800"/>
          </a:xfrm>
          <a:prstGeom prst="rect">
            <a:avLst/>
          </a:prstGeom>
        </p:spPr>
      </p:pic>
      <p:pic>
        <p:nvPicPr>
          <p:cNvPr id="86" name="Bilde 8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638800"/>
            <a:ext cx="1219200" cy="241300"/>
          </a:xfrm>
          <a:prstGeom prst="rect">
            <a:avLst/>
          </a:prstGeom>
        </p:spPr>
      </p:pic>
      <p:pic>
        <p:nvPicPr>
          <p:cNvPr id="87" name="Bilde 86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181600"/>
            <a:ext cx="533400" cy="177800"/>
          </a:xfrm>
          <a:prstGeom prst="rect">
            <a:avLst/>
          </a:prstGeom>
        </p:spPr>
      </p:pic>
      <p:pic>
        <p:nvPicPr>
          <p:cNvPr id="88" name="Bilde 8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038600"/>
            <a:ext cx="1270000" cy="241300"/>
          </a:xfrm>
          <a:prstGeom prst="rect">
            <a:avLst/>
          </a:prstGeom>
        </p:spPr>
      </p:pic>
      <p:cxnSp>
        <p:nvCxnSpPr>
          <p:cNvPr id="90" name="Rett pil 89"/>
          <p:cNvCxnSpPr/>
          <p:nvPr/>
        </p:nvCxnSpPr>
        <p:spPr>
          <a:xfrm flipH="1">
            <a:off x="7162800" y="5334000"/>
            <a:ext cx="228600" cy="76200"/>
          </a:xfrm>
          <a:prstGeom prst="straightConnector1">
            <a:avLst/>
          </a:prstGeom>
          <a:ln>
            <a:solidFill>
              <a:srgbClr val="E46C0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pe 6"/>
          <p:cNvGrpSpPr/>
          <p:nvPr/>
        </p:nvGrpSpPr>
        <p:grpSpPr>
          <a:xfrm>
            <a:off x="457200" y="990600"/>
            <a:ext cx="3599989" cy="2596200"/>
            <a:chOff x="457200" y="990600"/>
            <a:chExt cx="3599989" cy="2596200"/>
          </a:xfrm>
        </p:grpSpPr>
        <p:grpSp>
          <p:nvGrpSpPr>
            <p:cNvPr id="81" name="Gruppe 80"/>
            <p:cNvGrpSpPr/>
            <p:nvPr/>
          </p:nvGrpSpPr>
          <p:grpSpPr>
            <a:xfrm>
              <a:off x="457200" y="1066800"/>
              <a:ext cx="3599989" cy="2520000"/>
              <a:chOff x="457200" y="1066800"/>
              <a:chExt cx="3599989" cy="2520000"/>
            </a:xfrm>
          </p:grpSpPr>
          <p:pic>
            <p:nvPicPr>
              <p:cNvPr id="5" name="Bilde 4" descr="cap1-crop.jpg"/>
              <p:cNvPicPr>
                <a:picLocks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" y="1066800"/>
                <a:ext cx="3599989" cy="2520000"/>
              </a:xfrm>
              <a:prstGeom prst="rect">
                <a:avLst/>
              </a:prstGeom>
            </p:spPr>
          </p:pic>
          <p:pic>
            <p:nvPicPr>
              <p:cNvPr id="17" name="Bilde 16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0" y="2133600"/>
                <a:ext cx="1028700" cy="241300"/>
              </a:xfrm>
              <a:prstGeom prst="rect">
                <a:avLst/>
              </a:prstGeom>
            </p:spPr>
          </p:pic>
          <p:pic>
            <p:nvPicPr>
              <p:cNvPr id="20" name="Bilde 19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402" y="2590800"/>
                <a:ext cx="1439998" cy="232618"/>
              </a:xfrm>
              <a:prstGeom prst="rect">
                <a:avLst/>
              </a:prstGeom>
            </p:spPr>
          </p:pic>
          <p:pic>
            <p:nvPicPr>
              <p:cNvPr id="26" name="Bilde 25" descr="latex-image-1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00" y="1615051"/>
                <a:ext cx="1439998" cy="213749"/>
              </a:xfrm>
              <a:prstGeom prst="rect">
                <a:avLst/>
              </a:prstGeom>
            </p:spPr>
          </p:pic>
        </p:grpSp>
        <p:pic>
          <p:nvPicPr>
            <p:cNvPr id="3" name="Bilde 2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990600"/>
              <a:ext cx="2019300" cy="241300"/>
            </a:xfrm>
            <a:prstGeom prst="rect">
              <a:avLst/>
            </a:prstGeom>
          </p:spPr>
        </p:pic>
      </p:grpSp>
      <p:grpSp>
        <p:nvGrpSpPr>
          <p:cNvPr id="12" name="Gruppe 11"/>
          <p:cNvGrpSpPr/>
          <p:nvPr/>
        </p:nvGrpSpPr>
        <p:grpSpPr>
          <a:xfrm>
            <a:off x="457200" y="3886200"/>
            <a:ext cx="3056208" cy="1739900"/>
            <a:chOff x="533400" y="4343400"/>
            <a:chExt cx="3056208" cy="1739900"/>
          </a:xfrm>
        </p:grpSpPr>
        <p:grpSp>
          <p:nvGrpSpPr>
            <p:cNvPr id="95" name="Gruppe 94"/>
            <p:cNvGrpSpPr/>
            <p:nvPr/>
          </p:nvGrpSpPr>
          <p:grpSpPr>
            <a:xfrm>
              <a:off x="533400" y="4343400"/>
              <a:ext cx="3056208" cy="1028700"/>
              <a:chOff x="533400" y="4343400"/>
              <a:chExt cx="3056208" cy="1028700"/>
            </a:xfrm>
          </p:grpSpPr>
          <p:pic>
            <p:nvPicPr>
              <p:cNvPr id="93" name="Bilde 92" descr="latex-image-1.pdf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" y="4876800"/>
                <a:ext cx="2197100" cy="495300"/>
              </a:xfrm>
              <a:prstGeom prst="rect">
                <a:avLst/>
              </a:prstGeom>
            </p:spPr>
          </p:pic>
          <p:sp>
            <p:nvSpPr>
              <p:cNvPr id="94" name="TekstSylinder 93"/>
              <p:cNvSpPr txBox="1"/>
              <p:nvPr/>
            </p:nvSpPr>
            <p:spPr>
              <a:xfrm>
                <a:off x="533400" y="4343400"/>
                <a:ext cx="30562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Gravity current analyzed from:</a:t>
                </a:r>
                <a:endParaRPr lang="en-US" dirty="0"/>
              </a:p>
            </p:txBody>
          </p:sp>
        </p:grpSp>
        <p:pic>
          <p:nvPicPr>
            <p:cNvPr id="11" name="Bilde 10" descr="latex-image-1.pdf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5715000"/>
              <a:ext cx="1320800" cy="36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903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" name="Bilde 1" descr="flux-BL-crop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886200"/>
            <a:ext cx="3599998" cy="2159597"/>
          </a:xfrm>
          <a:prstGeom prst="rect">
            <a:avLst/>
          </a:prstGeom>
        </p:spPr>
      </p:pic>
      <p:pic>
        <p:nvPicPr>
          <p:cNvPr id="3" name="Bilde 2" descr="flux-crop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192806"/>
            <a:ext cx="3599996" cy="2159994"/>
          </a:xfrm>
          <a:prstGeom prst="rect">
            <a:avLst/>
          </a:prstGeom>
        </p:spPr>
      </p:pic>
      <p:sp>
        <p:nvSpPr>
          <p:cNvPr id="11" name="TekstSylinder 10"/>
          <p:cNvSpPr txBox="1"/>
          <p:nvPr/>
        </p:nvSpPr>
        <p:spPr>
          <a:xfrm>
            <a:off x="2928183" y="228600"/>
            <a:ext cx="33209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Effective model (1)</a:t>
            </a:r>
            <a:endParaRPr lang="en-US" sz="3200" dirty="0"/>
          </a:p>
        </p:txBody>
      </p:sp>
      <p:pic>
        <p:nvPicPr>
          <p:cNvPr id="9" name="Bild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447800"/>
            <a:ext cx="355600" cy="114300"/>
          </a:xfrm>
          <a:prstGeom prst="rect">
            <a:avLst/>
          </a:prstGeom>
        </p:spPr>
      </p:pic>
      <p:pic>
        <p:nvPicPr>
          <p:cNvPr id="17" name="Bild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47800"/>
            <a:ext cx="812800" cy="241300"/>
          </a:xfrm>
          <a:prstGeom prst="rect">
            <a:avLst/>
          </a:prstGeom>
        </p:spPr>
      </p:pic>
      <p:pic>
        <p:nvPicPr>
          <p:cNvPr id="18" name="Bild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00" y="6096000"/>
            <a:ext cx="139700" cy="215900"/>
          </a:xfrm>
          <a:prstGeom prst="rect">
            <a:avLst/>
          </a:prstGeom>
        </p:spPr>
      </p:pic>
      <p:sp>
        <p:nvSpPr>
          <p:cNvPr id="19" name="TekstSylinder 18"/>
          <p:cNvSpPr txBox="1"/>
          <p:nvPr/>
        </p:nvSpPr>
        <p:spPr>
          <a:xfrm>
            <a:off x="609600" y="914400"/>
            <a:ext cx="1521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Mobility ratio:</a:t>
            </a:r>
            <a:endParaRPr lang="en-US" dirty="0"/>
          </a:p>
        </p:txBody>
      </p:sp>
      <p:sp>
        <p:nvSpPr>
          <p:cNvPr id="21" name="TekstSylinder 20"/>
          <p:cNvSpPr txBox="1"/>
          <p:nvPr/>
        </p:nvSpPr>
        <p:spPr>
          <a:xfrm>
            <a:off x="838200" y="4191000"/>
            <a:ext cx="114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Tip speed:</a:t>
            </a:r>
            <a:endParaRPr lang="en-US" dirty="0"/>
          </a:p>
        </p:txBody>
      </p:sp>
      <p:sp>
        <p:nvSpPr>
          <p:cNvPr id="22" name="TekstSylinder 21"/>
          <p:cNvSpPr txBox="1"/>
          <p:nvPr/>
        </p:nvSpPr>
        <p:spPr>
          <a:xfrm>
            <a:off x="609600" y="2286000"/>
            <a:ext cx="13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Gravity flux:</a:t>
            </a:r>
            <a:endParaRPr lang="en-US" dirty="0"/>
          </a:p>
        </p:txBody>
      </p:sp>
      <p:pic>
        <p:nvPicPr>
          <p:cNvPr id="6" name="Bilde 5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33" y="1460500"/>
            <a:ext cx="939800" cy="533400"/>
          </a:xfrm>
          <a:prstGeom prst="rect">
            <a:avLst/>
          </a:prstGeom>
        </p:spPr>
      </p:pic>
      <p:pic>
        <p:nvPicPr>
          <p:cNvPr id="16" name="Bilde 1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4800600"/>
            <a:ext cx="1587500" cy="533400"/>
          </a:xfrm>
          <a:prstGeom prst="rect">
            <a:avLst/>
          </a:prstGeom>
        </p:spPr>
      </p:pic>
      <p:pic>
        <p:nvPicPr>
          <p:cNvPr id="20" name="Bilde 19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4114800"/>
            <a:ext cx="1790700" cy="381000"/>
          </a:xfrm>
          <a:prstGeom prst="rect">
            <a:avLst/>
          </a:prstGeom>
        </p:spPr>
      </p:pic>
      <p:pic>
        <p:nvPicPr>
          <p:cNvPr id="24" name="Bilde 2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19400"/>
            <a:ext cx="4686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3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ekstSylinder 5"/>
          <p:cNvSpPr txBox="1"/>
          <p:nvPr/>
        </p:nvSpPr>
        <p:spPr>
          <a:xfrm>
            <a:off x="2928183" y="228600"/>
            <a:ext cx="33209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Effective model (1)</a:t>
            </a:r>
            <a:endParaRPr lang="en-US" sz="3200" dirty="0"/>
          </a:p>
        </p:txBody>
      </p:sp>
      <p:grpSp>
        <p:nvGrpSpPr>
          <p:cNvPr id="13" name="Gruppe 12"/>
          <p:cNvGrpSpPr/>
          <p:nvPr/>
        </p:nvGrpSpPr>
        <p:grpSpPr>
          <a:xfrm>
            <a:off x="533400" y="2057400"/>
            <a:ext cx="3779999" cy="2755900"/>
            <a:chOff x="609600" y="1295400"/>
            <a:chExt cx="3779999" cy="2755900"/>
          </a:xfrm>
        </p:grpSpPr>
        <p:pic>
          <p:nvPicPr>
            <p:cNvPr id="2" name="Bilde 1" descr="similaity-solution-crop.jp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295400"/>
              <a:ext cx="3779999" cy="2520000"/>
            </a:xfrm>
            <a:prstGeom prst="rect">
              <a:avLst/>
            </a:prstGeom>
          </p:spPr>
        </p:pic>
        <p:pic>
          <p:nvPicPr>
            <p:cNvPr id="5" name="Bilde 4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3810000"/>
              <a:ext cx="774700" cy="241300"/>
            </a:xfrm>
            <a:prstGeom prst="rect">
              <a:avLst/>
            </a:prstGeom>
          </p:spPr>
        </p:pic>
      </p:grpSp>
      <p:pic>
        <p:nvPicPr>
          <p:cNvPr id="7" name="Bild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29599">
            <a:off x="4515216" y="2285300"/>
            <a:ext cx="533400" cy="241300"/>
          </a:xfrm>
          <a:prstGeom prst="rect">
            <a:avLst/>
          </a:prstGeom>
        </p:spPr>
      </p:pic>
      <p:grpSp>
        <p:nvGrpSpPr>
          <p:cNvPr id="15" name="Gruppe 14"/>
          <p:cNvGrpSpPr/>
          <p:nvPr/>
        </p:nvGrpSpPr>
        <p:grpSpPr>
          <a:xfrm>
            <a:off x="5105400" y="2057400"/>
            <a:ext cx="3598060" cy="2705100"/>
            <a:chOff x="5029200" y="1219200"/>
            <a:chExt cx="3598060" cy="2705100"/>
          </a:xfrm>
        </p:grpSpPr>
        <p:pic>
          <p:nvPicPr>
            <p:cNvPr id="3" name="Bilde 2" descr="tip-speed-crop.jp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1219200"/>
              <a:ext cx="3598060" cy="2520000"/>
            </a:xfrm>
            <a:prstGeom prst="rect">
              <a:avLst/>
            </a:prstGeom>
          </p:spPr>
        </p:pic>
        <p:pic>
          <p:nvPicPr>
            <p:cNvPr id="8" name="Bilde 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400" y="1905000"/>
              <a:ext cx="431800" cy="114300"/>
            </a:xfrm>
            <a:prstGeom prst="rect">
              <a:avLst/>
            </a:prstGeom>
          </p:spPr>
        </p:pic>
        <p:pic>
          <p:nvPicPr>
            <p:cNvPr id="9" name="Bilde 8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400" y="2819400"/>
              <a:ext cx="520700" cy="114300"/>
            </a:xfrm>
            <a:prstGeom prst="rect">
              <a:avLst/>
            </a:prstGeom>
          </p:spPr>
        </p:pic>
        <p:pic>
          <p:nvPicPr>
            <p:cNvPr id="10" name="Bilde 9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400" y="2438400"/>
              <a:ext cx="558800" cy="114300"/>
            </a:xfrm>
            <a:prstGeom prst="rect">
              <a:avLst/>
            </a:prstGeom>
          </p:spPr>
        </p:pic>
        <p:pic>
          <p:nvPicPr>
            <p:cNvPr id="11" name="Bilde 10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400" y="3124200"/>
              <a:ext cx="520700" cy="114300"/>
            </a:xfrm>
            <a:prstGeom prst="rect">
              <a:avLst/>
            </a:prstGeom>
          </p:spPr>
        </p:pic>
        <p:pic>
          <p:nvPicPr>
            <p:cNvPr id="12" name="Bilde 11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200" y="3810000"/>
              <a:ext cx="114300" cy="114300"/>
            </a:xfrm>
            <a:prstGeom prst="rect">
              <a:avLst/>
            </a:prstGeom>
          </p:spPr>
        </p:pic>
      </p:grpSp>
      <p:sp>
        <p:nvSpPr>
          <p:cNvPr id="16" name="TekstSylinder 15"/>
          <p:cNvSpPr txBox="1"/>
          <p:nvPr/>
        </p:nvSpPr>
        <p:spPr>
          <a:xfrm>
            <a:off x="685800" y="1524000"/>
            <a:ext cx="3293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Similarity solution for leading tip:</a:t>
            </a:r>
            <a:endParaRPr lang="en-US" dirty="0"/>
          </a:p>
        </p:txBody>
      </p:sp>
      <p:sp>
        <p:nvSpPr>
          <p:cNvPr id="17" name="TekstSylinder 16"/>
          <p:cNvSpPr txBox="1"/>
          <p:nvPr/>
        </p:nvSpPr>
        <p:spPr>
          <a:xfrm>
            <a:off x="6172200" y="1535668"/>
            <a:ext cx="2004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Relative tip speeds: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33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ekstSylinder 4"/>
          <p:cNvSpPr txBox="1"/>
          <p:nvPr/>
        </p:nvSpPr>
        <p:spPr>
          <a:xfrm>
            <a:off x="2928183" y="228600"/>
            <a:ext cx="33209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Effective model (2)</a:t>
            </a:r>
            <a:endParaRPr lang="en-US" sz="3200" dirty="0"/>
          </a:p>
        </p:txBody>
      </p:sp>
      <p:grpSp>
        <p:nvGrpSpPr>
          <p:cNvPr id="20" name="Gruppe 19"/>
          <p:cNvGrpSpPr/>
          <p:nvPr/>
        </p:nvGrpSpPr>
        <p:grpSpPr>
          <a:xfrm>
            <a:off x="762000" y="990600"/>
            <a:ext cx="3581400" cy="2133600"/>
            <a:chOff x="1371600" y="1066800"/>
            <a:chExt cx="5791200" cy="3733800"/>
          </a:xfrm>
        </p:grpSpPr>
        <p:pic>
          <p:nvPicPr>
            <p:cNvPr id="3" name="Bilde 2" descr="homo-crop.jp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1066800"/>
              <a:ext cx="5791200" cy="3733800"/>
            </a:xfrm>
            <a:prstGeom prst="rect">
              <a:avLst/>
            </a:prstGeom>
          </p:spPr>
        </p:pic>
        <p:cxnSp>
          <p:nvCxnSpPr>
            <p:cNvPr id="9" name="Rett pil 8"/>
            <p:cNvCxnSpPr/>
            <p:nvPr/>
          </p:nvCxnSpPr>
          <p:spPr>
            <a:xfrm>
              <a:off x="3276600" y="1219200"/>
              <a:ext cx="0" cy="335280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pil 15"/>
            <p:cNvCxnSpPr/>
            <p:nvPr/>
          </p:nvCxnSpPr>
          <p:spPr>
            <a:xfrm>
              <a:off x="6096000" y="1828800"/>
              <a:ext cx="0" cy="274320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Bild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720850"/>
            <a:ext cx="431800" cy="241300"/>
          </a:xfrm>
          <a:prstGeom prst="rect">
            <a:avLst/>
          </a:prstGeom>
        </p:spPr>
      </p:pic>
      <p:pic>
        <p:nvPicPr>
          <p:cNvPr id="24" name="Bilde 2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1968500"/>
            <a:ext cx="203200" cy="165100"/>
          </a:xfrm>
          <a:prstGeom prst="rect">
            <a:avLst/>
          </a:prstGeom>
        </p:spPr>
      </p:pic>
      <p:pic>
        <p:nvPicPr>
          <p:cNvPr id="26" name="Bilde 2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2108200" cy="596900"/>
          </a:xfrm>
          <a:prstGeom prst="rect">
            <a:avLst/>
          </a:prstGeom>
        </p:spPr>
      </p:pic>
      <p:pic>
        <p:nvPicPr>
          <p:cNvPr id="27" name="Bilde 2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83000"/>
            <a:ext cx="1739900" cy="584200"/>
          </a:xfrm>
          <a:prstGeom prst="rect">
            <a:avLst/>
          </a:prstGeom>
        </p:spPr>
      </p:pic>
      <p:sp>
        <p:nvSpPr>
          <p:cNvPr id="32" name="TekstSylinder 31"/>
          <p:cNvSpPr txBox="1"/>
          <p:nvPr/>
        </p:nvSpPr>
        <p:spPr>
          <a:xfrm>
            <a:off x="5867400" y="914400"/>
            <a:ext cx="2438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Single phase flow:</a:t>
            </a:r>
            <a:endParaRPr lang="en-US" sz="2400" u="sng" dirty="0"/>
          </a:p>
        </p:txBody>
      </p:sp>
      <p:sp>
        <p:nvSpPr>
          <p:cNvPr id="33" name="TekstSylinder 32"/>
          <p:cNvSpPr txBox="1"/>
          <p:nvPr/>
        </p:nvSpPr>
        <p:spPr>
          <a:xfrm>
            <a:off x="5638800" y="1828800"/>
            <a:ext cx="218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A) Depth-integration:</a:t>
            </a:r>
            <a:endParaRPr lang="en-US" dirty="0"/>
          </a:p>
        </p:txBody>
      </p:sp>
      <p:sp>
        <p:nvSpPr>
          <p:cNvPr id="34" name="TekstSylinder 33"/>
          <p:cNvSpPr txBox="1"/>
          <p:nvPr/>
        </p:nvSpPr>
        <p:spPr>
          <a:xfrm>
            <a:off x="5715000" y="3124200"/>
            <a:ext cx="2203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) Harmonic average:</a:t>
            </a:r>
            <a:endParaRPr lang="en-US" dirty="0"/>
          </a:p>
        </p:txBody>
      </p:sp>
      <p:grpSp>
        <p:nvGrpSpPr>
          <p:cNvPr id="39" name="Gruppe 38"/>
          <p:cNvGrpSpPr/>
          <p:nvPr/>
        </p:nvGrpSpPr>
        <p:grpSpPr>
          <a:xfrm>
            <a:off x="685800" y="4495800"/>
            <a:ext cx="4229100" cy="1117600"/>
            <a:chOff x="596900" y="4292600"/>
            <a:chExt cx="4229100" cy="1117600"/>
          </a:xfrm>
        </p:grpSpPr>
        <p:pic>
          <p:nvPicPr>
            <p:cNvPr id="28" name="Bilde 27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4660900"/>
              <a:ext cx="1473200" cy="292100"/>
            </a:xfrm>
            <a:prstGeom prst="rect">
              <a:avLst/>
            </a:prstGeom>
          </p:spPr>
        </p:pic>
        <p:pic>
          <p:nvPicPr>
            <p:cNvPr id="36" name="Bilde 35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00" y="4292600"/>
              <a:ext cx="2032000" cy="863600"/>
            </a:xfrm>
            <a:prstGeom prst="rect">
              <a:avLst/>
            </a:prstGeom>
          </p:spPr>
        </p:pic>
        <p:sp>
          <p:nvSpPr>
            <p:cNvPr id="37" name="Høyre klammeparentes 36"/>
            <p:cNvSpPr/>
            <p:nvPr/>
          </p:nvSpPr>
          <p:spPr>
            <a:xfrm>
              <a:off x="2743200" y="4343400"/>
              <a:ext cx="155448" cy="1066800"/>
            </a:xfrm>
            <a:prstGeom prst="rightBrace">
              <a:avLst/>
            </a:prstGeom>
            <a:ln w="9525" cmpd="sng">
              <a:solidFill>
                <a:srgbClr val="40404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Bilde 37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4737100"/>
              <a:ext cx="215900" cy="139700"/>
            </a:xfrm>
            <a:prstGeom prst="rect">
              <a:avLst/>
            </a:prstGeom>
          </p:spPr>
        </p:pic>
      </p:grpSp>
      <p:sp>
        <p:nvSpPr>
          <p:cNvPr id="40" name="Friform 39"/>
          <p:cNvSpPr/>
          <p:nvPr/>
        </p:nvSpPr>
        <p:spPr>
          <a:xfrm>
            <a:off x="971550" y="1060450"/>
            <a:ext cx="3130550" cy="1962150"/>
          </a:xfrm>
          <a:custGeom>
            <a:avLst/>
            <a:gdLst>
              <a:gd name="connsiteX0" fmla="*/ 0 w 3130550"/>
              <a:gd name="connsiteY0" fmla="*/ 336550 h 1962150"/>
              <a:gd name="connsiteX1" fmla="*/ 273050 w 3130550"/>
              <a:gd name="connsiteY1" fmla="*/ 165100 h 1962150"/>
              <a:gd name="connsiteX2" fmla="*/ 615950 w 3130550"/>
              <a:gd name="connsiteY2" fmla="*/ 19050 h 1962150"/>
              <a:gd name="connsiteX3" fmla="*/ 869950 w 3130550"/>
              <a:gd name="connsiteY3" fmla="*/ 0 h 1962150"/>
              <a:gd name="connsiteX4" fmla="*/ 1136650 w 3130550"/>
              <a:gd name="connsiteY4" fmla="*/ 76200 h 1962150"/>
              <a:gd name="connsiteX5" fmla="*/ 1428750 w 3130550"/>
              <a:gd name="connsiteY5" fmla="*/ 222250 h 1962150"/>
              <a:gd name="connsiteX6" fmla="*/ 1631950 w 3130550"/>
              <a:gd name="connsiteY6" fmla="*/ 381000 h 1962150"/>
              <a:gd name="connsiteX7" fmla="*/ 2012950 w 3130550"/>
              <a:gd name="connsiteY7" fmla="*/ 584200 h 1962150"/>
              <a:gd name="connsiteX8" fmla="*/ 2197100 w 3130550"/>
              <a:gd name="connsiteY8" fmla="*/ 654050 h 1962150"/>
              <a:gd name="connsiteX9" fmla="*/ 2425700 w 3130550"/>
              <a:gd name="connsiteY9" fmla="*/ 666750 h 1962150"/>
              <a:gd name="connsiteX10" fmla="*/ 2628900 w 3130550"/>
              <a:gd name="connsiteY10" fmla="*/ 641350 h 1962150"/>
              <a:gd name="connsiteX11" fmla="*/ 2870200 w 3130550"/>
              <a:gd name="connsiteY11" fmla="*/ 514350 h 1962150"/>
              <a:gd name="connsiteX12" fmla="*/ 3130550 w 3130550"/>
              <a:gd name="connsiteY12" fmla="*/ 349250 h 1962150"/>
              <a:gd name="connsiteX13" fmla="*/ 3117850 w 3130550"/>
              <a:gd name="connsiteY13" fmla="*/ 1955800 h 1962150"/>
              <a:gd name="connsiteX14" fmla="*/ 12700 w 3130550"/>
              <a:gd name="connsiteY14" fmla="*/ 1962150 h 1962150"/>
              <a:gd name="connsiteX15" fmla="*/ 0 w 3130550"/>
              <a:gd name="connsiteY15" fmla="*/ 336550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30550" h="1962150">
                <a:moveTo>
                  <a:pt x="0" y="336550"/>
                </a:moveTo>
                <a:lnTo>
                  <a:pt x="273050" y="165100"/>
                </a:lnTo>
                <a:lnTo>
                  <a:pt x="615950" y="19050"/>
                </a:lnTo>
                <a:lnTo>
                  <a:pt x="869950" y="0"/>
                </a:lnTo>
                <a:lnTo>
                  <a:pt x="1136650" y="76200"/>
                </a:lnTo>
                <a:lnTo>
                  <a:pt x="1428750" y="222250"/>
                </a:lnTo>
                <a:lnTo>
                  <a:pt x="1631950" y="381000"/>
                </a:lnTo>
                <a:lnTo>
                  <a:pt x="2012950" y="584200"/>
                </a:lnTo>
                <a:lnTo>
                  <a:pt x="2197100" y="654050"/>
                </a:lnTo>
                <a:lnTo>
                  <a:pt x="2425700" y="666750"/>
                </a:lnTo>
                <a:lnTo>
                  <a:pt x="2628900" y="641350"/>
                </a:lnTo>
                <a:lnTo>
                  <a:pt x="2870200" y="514350"/>
                </a:lnTo>
                <a:lnTo>
                  <a:pt x="3130550" y="349250"/>
                </a:lnTo>
                <a:cubicBezTo>
                  <a:pt x="3126317" y="884767"/>
                  <a:pt x="3122083" y="1420283"/>
                  <a:pt x="3117850" y="1955800"/>
                </a:cubicBezTo>
                <a:lnTo>
                  <a:pt x="12700" y="1962150"/>
                </a:lnTo>
                <a:cubicBezTo>
                  <a:pt x="8467" y="1422400"/>
                  <a:pt x="4233" y="882650"/>
                  <a:pt x="0" y="33655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51000"/>
                  <a:satMod val="130000"/>
                  <a:alpha val="12000"/>
                </a:schemeClr>
              </a:gs>
              <a:gs pos="80000">
                <a:schemeClr val="accent1">
                  <a:shade val="93000"/>
                  <a:satMod val="130000"/>
                  <a:alpha val="12000"/>
                </a:schemeClr>
              </a:gs>
              <a:gs pos="100000">
                <a:schemeClr val="accent1">
                  <a:shade val="94000"/>
                  <a:satMod val="135000"/>
                  <a:alpha val="12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37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C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219200"/>
            <a:ext cx="5334000" cy="376899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19400" y="0"/>
            <a:ext cx="2895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Motivation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676400"/>
            <a:ext cx="373380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400" dirty="0" smtClean="0"/>
              <a:t>Long term security of CO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can only be assessed from simulations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400" dirty="0" smtClean="0"/>
              <a:t>Because of complexity of processes and geology we need simplified models and </a:t>
            </a:r>
            <a:r>
              <a:rPr lang="en-US" sz="2400" smtClean="0"/>
              <a:t>upscaling techniques</a:t>
            </a:r>
            <a:endParaRPr lang="en-US" sz="2400" dirty="0" smtClean="0"/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2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ekstSylinder 4"/>
          <p:cNvSpPr txBox="1"/>
          <p:nvPr/>
        </p:nvSpPr>
        <p:spPr>
          <a:xfrm>
            <a:off x="2928183" y="228600"/>
            <a:ext cx="33209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Effective model (2)</a:t>
            </a:r>
            <a:endParaRPr lang="en-US" sz="3200" dirty="0"/>
          </a:p>
        </p:txBody>
      </p:sp>
      <p:grpSp>
        <p:nvGrpSpPr>
          <p:cNvPr id="20" name="Gruppe 19"/>
          <p:cNvGrpSpPr/>
          <p:nvPr/>
        </p:nvGrpSpPr>
        <p:grpSpPr>
          <a:xfrm>
            <a:off x="762000" y="990600"/>
            <a:ext cx="3581400" cy="2133600"/>
            <a:chOff x="1371600" y="1066800"/>
            <a:chExt cx="5791200" cy="3733800"/>
          </a:xfrm>
        </p:grpSpPr>
        <p:pic>
          <p:nvPicPr>
            <p:cNvPr id="3" name="Bilde 2" descr="homo-crop.jp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600" y="1066800"/>
              <a:ext cx="5791200" cy="3733800"/>
            </a:xfrm>
            <a:prstGeom prst="rect">
              <a:avLst/>
            </a:prstGeom>
          </p:spPr>
        </p:pic>
        <p:sp>
          <p:nvSpPr>
            <p:cNvPr id="7" name="Rektangel 6"/>
            <p:cNvSpPr/>
            <p:nvPr/>
          </p:nvSpPr>
          <p:spPr>
            <a:xfrm>
              <a:off x="1752600" y="3124200"/>
              <a:ext cx="5029200" cy="1524000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44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Rett pil 8"/>
            <p:cNvCxnSpPr/>
            <p:nvPr/>
          </p:nvCxnSpPr>
          <p:spPr>
            <a:xfrm>
              <a:off x="3276600" y="1219200"/>
              <a:ext cx="0" cy="335280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tt pil 14"/>
            <p:cNvCxnSpPr/>
            <p:nvPr/>
          </p:nvCxnSpPr>
          <p:spPr>
            <a:xfrm>
              <a:off x="4419600" y="3200400"/>
              <a:ext cx="0" cy="137160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ett pil 15"/>
            <p:cNvCxnSpPr/>
            <p:nvPr/>
          </p:nvCxnSpPr>
          <p:spPr>
            <a:xfrm>
              <a:off x="6096000" y="1828800"/>
              <a:ext cx="0" cy="274320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riform 11"/>
          <p:cNvSpPr/>
          <p:nvPr/>
        </p:nvSpPr>
        <p:spPr>
          <a:xfrm>
            <a:off x="965200" y="1066800"/>
            <a:ext cx="3124200" cy="1092200"/>
          </a:xfrm>
          <a:custGeom>
            <a:avLst/>
            <a:gdLst>
              <a:gd name="connsiteX0" fmla="*/ 0 w 3124200"/>
              <a:gd name="connsiteY0" fmla="*/ 330200 h 1092200"/>
              <a:gd name="connsiteX1" fmla="*/ 241300 w 3124200"/>
              <a:gd name="connsiteY1" fmla="*/ 177800 h 1092200"/>
              <a:gd name="connsiteX2" fmla="*/ 571500 w 3124200"/>
              <a:gd name="connsiteY2" fmla="*/ 38100 h 1092200"/>
              <a:gd name="connsiteX3" fmla="*/ 876300 w 3124200"/>
              <a:gd name="connsiteY3" fmla="*/ 0 h 1092200"/>
              <a:gd name="connsiteX4" fmla="*/ 1155700 w 3124200"/>
              <a:gd name="connsiteY4" fmla="*/ 63500 h 1092200"/>
              <a:gd name="connsiteX5" fmla="*/ 1536700 w 3124200"/>
              <a:gd name="connsiteY5" fmla="*/ 292100 h 1092200"/>
              <a:gd name="connsiteX6" fmla="*/ 1866900 w 3124200"/>
              <a:gd name="connsiteY6" fmla="*/ 495300 h 1092200"/>
              <a:gd name="connsiteX7" fmla="*/ 2095500 w 3124200"/>
              <a:gd name="connsiteY7" fmla="*/ 635000 h 1092200"/>
              <a:gd name="connsiteX8" fmla="*/ 2463800 w 3124200"/>
              <a:gd name="connsiteY8" fmla="*/ 685800 h 1092200"/>
              <a:gd name="connsiteX9" fmla="*/ 2806700 w 3124200"/>
              <a:gd name="connsiteY9" fmla="*/ 533400 h 1092200"/>
              <a:gd name="connsiteX10" fmla="*/ 3124200 w 3124200"/>
              <a:gd name="connsiteY10" fmla="*/ 330200 h 1092200"/>
              <a:gd name="connsiteX11" fmla="*/ 3111500 w 3124200"/>
              <a:gd name="connsiteY11" fmla="*/ 1092200 h 1092200"/>
              <a:gd name="connsiteX12" fmla="*/ 38100 w 3124200"/>
              <a:gd name="connsiteY12" fmla="*/ 1079500 h 1092200"/>
              <a:gd name="connsiteX13" fmla="*/ 38100 w 3124200"/>
              <a:gd name="connsiteY13" fmla="*/ 2921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124200" h="1092200">
                <a:moveTo>
                  <a:pt x="0" y="330200"/>
                </a:moveTo>
                <a:lnTo>
                  <a:pt x="241300" y="177800"/>
                </a:lnTo>
                <a:lnTo>
                  <a:pt x="571500" y="38100"/>
                </a:lnTo>
                <a:lnTo>
                  <a:pt x="876300" y="0"/>
                </a:lnTo>
                <a:lnTo>
                  <a:pt x="1155700" y="63500"/>
                </a:lnTo>
                <a:lnTo>
                  <a:pt x="1536700" y="292100"/>
                </a:lnTo>
                <a:lnTo>
                  <a:pt x="1866900" y="495300"/>
                </a:lnTo>
                <a:lnTo>
                  <a:pt x="2095500" y="635000"/>
                </a:lnTo>
                <a:lnTo>
                  <a:pt x="2463800" y="685800"/>
                </a:lnTo>
                <a:lnTo>
                  <a:pt x="2806700" y="533400"/>
                </a:lnTo>
                <a:lnTo>
                  <a:pt x="3124200" y="330200"/>
                </a:lnTo>
                <a:lnTo>
                  <a:pt x="3111500" y="1092200"/>
                </a:lnTo>
                <a:lnTo>
                  <a:pt x="38100" y="1079500"/>
                </a:lnTo>
                <a:lnTo>
                  <a:pt x="38100" y="292100"/>
                </a:lnTo>
              </a:path>
            </a:pathLst>
          </a:custGeom>
          <a:solidFill>
            <a:schemeClr val="accent6">
              <a:lumMod val="40000"/>
              <a:lumOff val="60000"/>
              <a:alpha val="34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Bilde 2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720850"/>
            <a:ext cx="431800" cy="241300"/>
          </a:xfrm>
          <a:prstGeom prst="rect">
            <a:avLst/>
          </a:prstGeom>
        </p:spPr>
      </p:pic>
      <p:pic>
        <p:nvPicPr>
          <p:cNvPr id="23" name="Bilde 2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0" y="2393950"/>
            <a:ext cx="127000" cy="165100"/>
          </a:xfrm>
          <a:prstGeom prst="rect">
            <a:avLst/>
          </a:prstGeom>
        </p:spPr>
      </p:pic>
      <p:pic>
        <p:nvPicPr>
          <p:cNvPr id="24" name="Bilde 2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1968500"/>
            <a:ext cx="203200" cy="165100"/>
          </a:xfrm>
          <a:prstGeom prst="rect">
            <a:avLst/>
          </a:prstGeom>
        </p:spPr>
      </p:pic>
      <p:pic>
        <p:nvPicPr>
          <p:cNvPr id="30" name="Bilde 2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3657600"/>
            <a:ext cx="2997200" cy="622300"/>
          </a:xfrm>
          <a:prstGeom prst="rect">
            <a:avLst/>
          </a:prstGeom>
        </p:spPr>
      </p:pic>
      <p:pic>
        <p:nvPicPr>
          <p:cNvPr id="29" name="Bilde 2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2438400"/>
            <a:ext cx="3022600" cy="596900"/>
          </a:xfrm>
          <a:prstGeom prst="rect">
            <a:avLst/>
          </a:prstGeom>
        </p:spPr>
      </p:pic>
      <p:sp>
        <p:nvSpPr>
          <p:cNvPr id="33" name="TekstSylinder 32"/>
          <p:cNvSpPr txBox="1"/>
          <p:nvPr/>
        </p:nvSpPr>
        <p:spPr>
          <a:xfrm>
            <a:off x="5867400" y="914400"/>
            <a:ext cx="2228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/>
              <a:t>Two phase flow:</a:t>
            </a:r>
            <a:endParaRPr lang="en-US" sz="2400" u="sng" dirty="0"/>
          </a:p>
        </p:txBody>
      </p:sp>
      <p:sp>
        <p:nvSpPr>
          <p:cNvPr id="34" name="TekstSylinder 33"/>
          <p:cNvSpPr txBox="1"/>
          <p:nvPr/>
        </p:nvSpPr>
        <p:spPr>
          <a:xfrm>
            <a:off x="5638800" y="1828800"/>
            <a:ext cx="218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A) Depth-integration:</a:t>
            </a:r>
            <a:endParaRPr lang="en-US" dirty="0"/>
          </a:p>
        </p:txBody>
      </p:sp>
      <p:sp>
        <p:nvSpPr>
          <p:cNvPr id="35" name="TekstSylinder 34"/>
          <p:cNvSpPr txBox="1"/>
          <p:nvPr/>
        </p:nvSpPr>
        <p:spPr>
          <a:xfrm>
            <a:off x="5715000" y="3124200"/>
            <a:ext cx="2203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) Harmonic average:</a:t>
            </a:r>
            <a:endParaRPr lang="en-US" dirty="0"/>
          </a:p>
        </p:txBody>
      </p:sp>
      <p:pic>
        <p:nvPicPr>
          <p:cNvPr id="36" name="Bilde 35" descr="latex-image-1.pd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6" t="-10854" r="-4076" b="-10854"/>
          <a:stretch/>
        </p:blipFill>
        <p:spPr>
          <a:xfrm>
            <a:off x="1066800" y="3962400"/>
            <a:ext cx="3096000" cy="6627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66136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ekstSylinder 4"/>
          <p:cNvSpPr txBox="1"/>
          <p:nvPr/>
        </p:nvSpPr>
        <p:spPr>
          <a:xfrm>
            <a:off x="2928183" y="228600"/>
            <a:ext cx="33209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Effective model (2)</a:t>
            </a:r>
            <a:endParaRPr lang="en-US" sz="3200" dirty="0"/>
          </a:p>
        </p:txBody>
      </p:sp>
      <p:pic>
        <p:nvPicPr>
          <p:cNvPr id="6" name="Bilde 5" descr="rel-crop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47800"/>
            <a:ext cx="5105400" cy="2743200"/>
          </a:xfrm>
          <a:prstGeom prst="rect">
            <a:avLst/>
          </a:prstGeom>
        </p:spPr>
      </p:pic>
      <p:pic>
        <p:nvPicPr>
          <p:cNvPr id="8" name="Bild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375150"/>
            <a:ext cx="152400" cy="215900"/>
          </a:xfrm>
          <a:prstGeom prst="rect">
            <a:avLst/>
          </a:prstGeom>
        </p:spPr>
      </p:pic>
      <p:grpSp>
        <p:nvGrpSpPr>
          <p:cNvPr id="26" name="Gruppe 25"/>
          <p:cNvGrpSpPr/>
          <p:nvPr/>
        </p:nvGrpSpPr>
        <p:grpSpPr>
          <a:xfrm>
            <a:off x="1981200" y="4876800"/>
            <a:ext cx="2768600" cy="1308100"/>
            <a:chOff x="1409700" y="4838700"/>
            <a:chExt cx="2768600" cy="1308100"/>
          </a:xfrm>
        </p:grpSpPr>
        <p:pic>
          <p:nvPicPr>
            <p:cNvPr id="11" name="Bilde 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5562600"/>
              <a:ext cx="2730500" cy="584200"/>
            </a:xfrm>
            <a:prstGeom prst="rect">
              <a:avLst/>
            </a:prstGeom>
          </p:spPr>
        </p:pic>
        <p:pic>
          <p:nvPicPr>
            <p:cNvPr id="13" name="Bilde 1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4838700"/>
              <a:ext cx="1778000" cy="266700"/>
            </a:xfrm>
            <a:prstGeom prst="rect">
              <a:avLst/>
            </a:prstGeom>
          </p:spPr>
        </p:pic>
        <p:pic>
          <p:nvPicPr>
            <p:cNvPr id="17" name="Bilde 16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700" y="5257800"/>
              <a:ext cx="1943100" cy="266700"/>
            </a:xfrm>
            <a:prstGeom prst="rect">
              <a:avLst/>
            </a:prstGeom>
          </p:spPr>
        </p:pic>
      </p:grpSp>
      <p:pic>
        <p:nvPicPr>
          <p:cNvPr id="19" name="Bild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3663950"/>
            <a:ext cx="292100" cy="266700"/>
          </a:xfrm>
          <a:prstGeom prst="rect">
            <a:avLst/>
          </a:prstGeom>
        </p:spPr>
      </p:pic>
      <p:pic>
        <p:nvPicPr>
          <p:cNvPr id="25" name="Bilde 2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914900"/>
            <a:ext cx="1346200" cy="266700"/>
          </a:xfrm>
          <a:prstGeom prst="rect">
            <a:avLst/>
          </a:prstGeom>
        </p:spPr>
      </p:pic>
      <p:pic>
        <p:nvPicPr>
          <p:cNvPr id="27" name="Bilde 26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1663700"/>
            <a:ext cx="330200" cy="203200"/>
          </a:xfrm>
          <a:prstGeom prst="rect">
            <a:avLst/>
          </a:prstGeom>
        </p:spPr>
      </p:pic>
      <p:pic>
        <p:nvPicPr>
          <p:cNvPr id="28" name="Bilde 27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0" y="3333750"/>
            <a:ext cx="292100" cy="266700"/>
          </a:xfrm>
          <a:prstGeom prst="rect">
            <a:avLst/>
          </a:prstGeom>
        </p:spPr>
      </p:pic>
      <p:pic>
        <p:nvPicPr>
          <p:cNvPr id="32" name="Bilde 31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69238">
            <a:off x="1511899" y="2594547"/>
            <a:ext cx="749300" cy="292100"/>
          </a:xfrm>
          <a:prstGeom prst="rect">
            <a:avLst/>
          </a:prstGeom>
        </p:spPr>
      </p:pic>
      <p:cxnSp>
        <p:nvCxnSpPr>
          <p:cNvPr id="34" name="Rett pil 33"/>
          <p:cNvCxnSpPr/>
          <p:nvPr/>
        </p:nvCxnSpPr>
        <p:spPr>
          <a:xfrm flipH="1">
            <a:off x="5791200" y="3505200"/>
            <a:ext cx="381000" cy="304800"/>
          </a:xfrm>
          <a:prstGeom prst="straightConnector1">
            <a:avLst/>
          </a:prstGeom>
          <a:ln w="6350" cmpd="sng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Bilde 1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2305050"/>
            <a:ext cx="5334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8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interface_100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86" y="1581463"/>
            <a:ext cx="7729633" cy="2197012"/>
          </a:xfrm>
          <a:prstGeom prst="rect">
            <a:avLst/>
          </a:prstGeom>
        </p:spPr>
      </p:pic>
      <p:pic>
        <p:nvPicPr>
          <p:cNvPr id="61" name="Picture 60" descr="interface_flat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86" y="3554298"/>
            <a:ext cx="7729633" cy="2197012"/>
          </a:xfrm>
          <a:prstGeom prst="rect">
            <a:avLst/>
          </a:prstGeom>
        </p:spPr>
      </p:pic>
      <p:sp>
        <p:nvSpPr>
          <p:cNvPr id="62" name="Title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</a:t>
            </a:r>
            <a:r>
              <a:rPr lang="en-US" dirty="0" err="1" smtClean="0"/>
              <a:t>vs</a:t>
            </a:r>
            <a:r>
              <a:rPr lang="en-US" dirty="0" smtClean="0"/>
              <a:t> Resolved Models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6825467" y="2712452"/>
            <a:ext cx="841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a=0.05 </a:t>
            </a:r>
          </a:p>
          <a:p>
            <a:pPr algn="ctr"/>
            <a:r>
              <a:rPr lang="en-US" dirty="0" err="1" smtClean="0"/>
              <a:t>n</a:t>
            </a:r>
            <a:r>
              <a:rPr lang="en-US" dirty="0" smtClean="0"/>
              <a:t>=100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377724" y="4622013"/>
            <a:ext cx="163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Effective Model</a:t>
            </a:r>
          </a:p>
        </p:txBody>
      </p:sp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669" y="4991348"/>
            <a:ext cx="984683" cy="367170"/>
          </a:xfrm>
          <a:prstGeom prst="rect">
            <a:avLst/>
          </a:prstGeom>
        </p:spPr>
      </p:pic>
      <p:pic>
        <p:nvPicPr>
          <p:cNvPr id="8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8325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interface_100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86" y="1581463"/>
            <a:ext cx="7729633" cy="2197011"/>
          </a:xfrm>
          <a:prstGeom prst="rect">
            <a:avLst/>
          </a:prstGeom>
        </p:spPr>
      </p:pic>
      <p:pic>
        <p:nvPicPr>
          <p:cNvPr id="61" name="Picture 60" descr="interface_flat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86" y="3554298"/>
            <a:ext cx="7729633" cy="2197011"/>
          </a:xfrm>
          <a:prstGeom prst="rect">
            <a:avLst/>
          </a:prstGeom>
        </p:spPr>
      </p:pic>
      <p:sp>
        <p:nvSpPr>
          <p:cNvPr id="62" name="Title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</a:t>
            </a:r>
            <a:r>
              <a:rPr lang="en-US" dirty="0" err="1" smtClean="0"/>
              <a:t>vs</a:t>
            </a:r>
            <a:r>
              <a:rPr lang="en-US" dirty="0" smtClean="0"/>
              <a:t> Resolved Models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6860464" y="2712452"/>
            <a:ext cx="77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a=0.1 </a:t>
            </a:r>
          </a:p>
          <a:p>
            <a:pPr algn="ctr"/>
            <a:r>
              <a:rPr lang="en-US" dirty="0" err="1" smtClean="0"/>
              <a:t>n</a:t>
            </a:r>
            <a:r>
              <a:rPr lang="en-US" dirty="0" smtClean="0"/>
              <a:t>=100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377724" y="4622013"/>
            <a:ext cx="163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Effective Model</a:t>
            </a:r>
          </a:p>
        </p:txBody>
      </p:sp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669" y="4991348"/>
            <a:ext cx="984683" cy="367170"/>
          </a:xfrm>
          <a:prstGeom prst="rect">
            <a:avLst/>
          </a:prstGeom>
        </p:spPr>
      </p:pic>
      <p:pic>
        <p:nvPicPr>
          <p:cNvPr id="8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4835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interface_100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488" y="1581463"/>
            <a:ext cx="7729629" cy="2197011"/>
          </a:xfrm>
          <a:prstGeom prst="rect">
            <a:avLst/>
          </a:prstGeom>
        </p:spPr>
      </p:pic>
      <p:pic>
        <p:nvPicPr>
          <p:cNvPr id="61" name="Picture 60" descr="interface_flat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88" y="3554298"/>
            <a:ext cx="7729629" cy="2197011"/>
          </a:xfrm>
          <a:prstGeom prst="rect">
            <a:avLst/>
          </a:prstGeom>
        </p:spPr>
      </p:pic>
      <p:sp>
        <p:nvSpPr>
          <p:cNvPr id="62" name="Title 6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</a:t>
            </a:r>
            <a:r>
              <a:rPr lang="en-US" dirty="0" err="1" smtClean="0"/>
              <a:t>vs</a:t>
            </a:r>
            <a:r>
              <a:rPr lang="en-US" dirty="0" smtClean="0"/>
              <a:t> Resolved Models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6860464" y="2712452"/>
            <a:ext cx="771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a=0.2 </a:t>
            </a:r>
          </a:p>
          <a:p>
            <a:pPr algn="ctr"/>
            <a:r>
              <a:rPr lang="en-US" dirty="0" err="1" smtClean="0"/>
              <a:t>n</a:t>
            </a:r>
            <a:r>
              <a:rPr lang="en-US" dirty="0" smtClean="0"/>
              <a:t>=100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6377724" y="4622013"/>
            <a:ext cx="163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Effective Model</a:t>
            </a:r>
          </a:p>
        </p:txBody>
      </p:sp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669" y="4991348"/>
            <a:ext cx="984683" cy="367170"/>
          </a:xfrm>
          <a:prstGeom prst="rect">
            <a:avLst/>
          </a:prstGeom>
        </p:spPr>
      </p:pic>
      <p:pic>
        <p:nvPicPr>
          <p:cNvPr id="8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112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 Speed Comparison</a:t>
            </a:r>
            <a:endParaRPr lang="en-US" dirty="0"/>
          </a:p>
        </p:txBody>
      </p:sp>
      <p:pic>
        <p:nvPicPr>
          <p:cNvPr id="3" name="Picture 2" descr="upslope_exten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0" y="1438466"/>
            <a:ext cx="6388100" cy="5067300"/>
          </a:xfrm>
          <a:prstGeom prst="rect">
            <a:avLst/>
          </a:prstGeom>
        </p:spPr>
      </p:pic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02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Model Comparison</a:t>
            </a:r>
            <a:endParaRPr lang="en-US" dirty="0"/>
          </a:p>
        </p:txBody>
      </p:sp>
      <p:pic>
        <p:nvPicPr>
          <p:cNvPr id="3" name="Picture 2" descr="upslope_exten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950" y="1438466"/>
            <a:ext cx="6388100" cy="5067300"/>
          </a:xfrm>
          <a:prstGeom prst="rect">
            <a:avLst/>
          </a:prstGeom>
        </p:spPr>
      </p:pic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66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19400" y="0"/>
            <a:ext cx="3200400" cy="1143000"/>
          </a:xfrm>
        </p:spPr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 smtClean="0"/>
              <a:t>Caprock topography determines plume distribution and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Traps CO</a:t>
            </a:r>
            <a:r>
              <a:rPr lang="en-US" sz="2000" baseline="-25000" dirty="0" smtClean="0"/>
              <a:t>2 </a:t>
            </a:r>
            <a:r>
              <a:rPr lang="en-US" sz="2000" dirty="0" smtClean="0"/>
              <a:t> in domes and structural traps</a:t>
            </a:r>
          </a:p>
          <a:p>
            <a:pPr lvl="1">
              <a:spcAft>
                <a:spcPts val="600"/>
              </a:spcAft>
            </a:pPr>
            <a:r>
              <a:rPr lang="en-US" sz="2000" dirty="0" smtClean="0"/>
              <a:t>Slows upslope migration and decreases time to plume stabilization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Subscale topography important when it represents significant storage volumes and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Capillary fringe dominates if 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Homogenization </a:t>
            </a:r>
            <a:r>
              <a:rPr lang="en-US" sz="2400" dirty="0" smtClean="0"/>
              <a:t>provides</a:t>
            </a:r>
            <a:r>
              <a:rPr lang="en-US" sz="2400" dirty="0" smtClean="0"/>
              <a:t> </a:t>
            </a:r>
            <a:r>
              <a:rPr lang="en-US" sz="2400" dirty="0" smtClean="0"/>
              <a:t>appropriate horizontal </a:t>
            </a:r>
            <a:r>
              <a:rPr lang="en-US" sz="2400" dirty="0" err="1" smtClean="0"/>
              <a:t>upscaling</a:t>
            </a:r>
            <a:r>
              <a:rPr lang="en-US" sz="2400" dirty="0" smtClean="0"/>
              <a:t> when caprock has a periodic structure</a:t>
            </a:r>
            <a:endParaRPr lang="en-US" sz="2400" dirty="0" smtClean="0"/>
          </a:p>
          <a:p>
            <a:pPr>
              <a:spcAft>
                <a:spcPts val="600"/>
              </a:spcAft>
            </a:pPr>
            <a:r>
              <a:rPr lang="en-US" sz="2400" dirty="0" smtClean="0"/>
              <a:t>Caprock structure will create anisotropy in </a:t>
            </a:r>
            <a:r>
              <a:rPr lang="en-US" sz="2400" dirty="0" err="1" smtClean="0"/>
              <a:t>upscaled</a:t>
            </a:r>
            <a:r>
              <a:rPr lang="en-US" sz="2400" dirty="0" smtClean="0"/>
              <a:t> absolute and relative permeability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How to assess and parameterize subscale topography??</a:t>
            </a:r>
          </a:p>
        </p:txBody>
      </p:sp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" name="Bild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946400"/>
            <a:ext cx="1371600" cy="254000"/>
          </a:xfrm>
          <a:prstGeom prst="rect">
            <a:avLst/>
          </a:prstGeom>
        </p:spPr>
      </p:pic>
      <p:pic>
        <p:nvPicPr>
          <p:cNvPr id="9" name="Bild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0" y="3416300"/>
            <a:ext cx="11938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74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Bilde 5" descr="WasatchPlateau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33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CS.pdf"/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4038600" y="1219200"/>
            <a:ext cx="5334000" cy="376899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19400" y="0"/>
            <a:ext cx="2895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Motivation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676400"/>
            <a:ext cx="3733800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400" dirty="0" smtClean="0"/>
              <a:t>Long term security of CO</a:t>
            </a:r>
            <a:r>
              <a:rPr lang="en-US" sz="2400" baseline="-25000" dirty="0" smtClean="0"/>
              <a:t>2 </a:t>
            </a:r>
            <a:r>
              <a:rPr lang="en-US" sz="2400" dirty="0" smtClean="0"/>
              <a:t>can only be assessed from simulations</a:t>
            </a:r>
          </a:p>
          <a:p>
            <a:pPr>
              <a:spcAft>
                <a:spcPts val="1800"/>
              </a:spcAft>
              <a:buFont typeface="Arial"/>
              <a:buChar char="•"/>
            </a:pPr>
            <a:r>
              <a:rPr lang="en-US" sz="2400" dirty="0" smtClean="0"/>
              <a:t>Because of complexity of processes and geology we need simplified models and upscaling techniques</a:t>
            </a:r>
          </a:p>
        </p:txBody>
      </p:sp>
      <p:sp>
        <p:nvSpPr>
          <p:cNvPr id="10" name="Freeform 9"/>
          <p:cNvSpPr/>
          <p:nvPr/>
        </p:nvSpPr>
        <p:spPr>
          <a:xfrm>
            <a:off x="4842933" y="1460500"/>
            <a:ext cx="3577167" cy="277283"/>
          </a:xfrm>
          <a:custGeom>
            <a:avLst/>
            <a:gdLst>
              <a:gd name="connsiteX0" fmla="*/ 21167 w 3577167"/>
              <a:gd name="connsiteY0" fmla="*/ 0 h 277283"/>
              <a:gd name="connsiteX1" fmla="*/ 389467 w 3577167"/>
              <a:gd name="connsiteY1" fmla="*/ 203200 h 277283"/>
              <a:gd name="connsiteX2" fmla="*/ 2357967 w 3577167"/>
              <a:gd name="connsiteY2" fmla="*/ 266700 h 277283"/>
              <a:gd name="connsiteX3" fmla="*/ 3577167 w 3577167"/>
              <a:gd name="connsiteY3" fmla="*/ 266700 h 277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7167" h="277283">
                <a:moveTo>
                  <a:pt x="21167" y="0"/>
                </a:moveTo>
                <a:cubicBezTo>
                  <a:pt x="10583" y="79375"/>
                  <a:pt x="0" y="158750"/>
                  <a:pt x="389467" y="203200"/>
                </a:cubicBezTo>
                <a:cubicBezTo>
                  <a:pt x="778934" y="247650"/>
                  <a:pt x="1826684" y="256117"/>
                  <a:pt x="2357967" y="266700"/>
                </a:cubicBezTo>
                <a:cubicBezTo>
                  <a:pt x="2889250" y="277283"/>
                  <a:pt x="3233208" y="271991"/>
                  <a:pt x="3577167" y="266700"/>
                </a:cubicBezTo>
              </a:path>
            </a:pathLst>
          </a:cu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Freeform 10"/>
          <p:cNvSpPr/>
          <p:nvPr/>
        </p:nvSpPr>
        <p:spPr>
          <a:xfrm>
            <a:off x="4876800" y="1778000"/>
            <a:ext cx="3556000" cy="1397000"/>
          </a:xfrm>
          <a:custGeom>
            <a:avLst/>
            <a:gdLst>
              <a:gd name="connsiteX0" fmla="*/ 0 w 3556000"/>
              <a:gd name="connsiteY0" fmla="*/ 1397000 h 1397000"/>
              <a:gd name="connsiteX1" fmla="*/ 1206500 w 3556000"/>
              <a:gd name="connsiteY1" fmla="*/ 431800 h 1397000"/>
              <a:gd name="connsiteX2" fmla="*/ 3556000 w 3556000"/>
              <a:gd name="connsiteY2" fmla="*/ 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6000" h="1397000">
                <a:moveTo>
                  <a:pt x="0" y="1397000"/>
                </a:moveTo>
                <a:cubicBezTo>
                  <a:pt x="306916" y="1030816"/>
                  <a:pt x="613833" y="664633"/>
                  <a:pt x="1206500" y="431800"/>
                </a:cubicBezTo>
                <a:cubicBezTo>
                  <a:pt x="1799167" y="198967"/>
                  <a:pt x="3556000" y="0"/>
                  <a:pt x="3556000" y="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TextBox 11"/>
          <p:cNvSpPr txBox="1"/>
          <p:nvPr/>
        </p:nvSpPr>
        <p:spPr>
          <a:xfrm>
            <a:off x="5867400" y="3124200"/>
            <a:ext cx="1049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00FF"/>
                </a:solidFill>
              </a:rPr>
              <a:t>TRAPPED</a:t>
            </a:r>
            <a:endParaRPr lang="nb-NO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200" y="1981200"/>
            <a:ext cx="928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00FF"/>
                </a:solidFill>
              </a:rPr>
              <a:t>MOBILE</a:t>
            </a:r>
            <a:endParaRPr lang="nb-NO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43800" y="13716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00FF"/>
                </a:solidFill>
              </a:rPr>
              <a:t>LEAKED</a:t>
            </a:r>
            <a:endParaRPr lang="nb-NO" dirty="0">
              <a:solidFill>
                <a:srgbClr val="0000FF"/>
              </a:solidFill>
            </a:endParaRP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5" name="TextBox 5"/>
          <p:cNvSpPr txBox="1"/>
          <p:nvPr/>
        </p:nvSpPr>
        <p:spPr>
          <a:xfrm>
            <a:off x="609600" y="52578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Font typeface="Arial"/>
              <a:buChar char="•"/>
            </a:pPr>
            <a:r>
              <a:rPr lang="nb-NO" sz="2400" dirty="0" err="1" smtClean="0"/>
              <a:t>Need</a:t>
            </a:r>
            <a:r>
              <a:rPr lang="nb-NO" sz="2400" dirty="0" smtClean="0"/>
              <a:t> </a:t>
            </a:r>
            <a:r>
              <a:rPr lang="nb-NO" sz="2400" dirty="0"/>
              <a:t>to </a:t>
            </a:r>
            <a:r>
              <a:rPr lang="nb-NO" sz="2400" dirty="0" err="1" smtClean="0"/>
              <a:t>differentiate</a:t>
            </a:r>
            <a:r>
              <a:rPr lang="nb-NO" sz="2400" dirty="0" smtClean="0"/>
              <a:t> </a:t>
            </a:r>
            <a:r>
              <a:rPr lang="nb-NO" sz="2400" dirty="0" err="1"/>
              <a:t>between</a:t>
            </a:r>
            <a:r>
              <a:rPr lang="nb-NO" sz="2400" dirty="0"/>
              <a:t> </a:t>
            </a:r>
            <a:r>
              <a:rPr lang="nb-NO" sz="2400" dirty="0" err="1"/>
              <a:t>structurally</a:t>
            </a:r>
            <a:r>
              <a:rPr lang="nb-NO" sz="2400" dirty="0"/>
              <a:t> </a:t>
            </a:r>
            <a:r>
              <a:rPr lang="nb-NO" sz="2400" dirty="0" err="1"/>
              <a:t>trapped</a:t>
            </a:r>
            <a:r>
              <a:rPr lang="nb-NO" sz="2400" dirty="0"/>
              <a:t> and mobile CO</a:t>
            </a:r>
            <a:r>
              <a:rPr lang="nb-NO" sz="2400" baseline="-25000" dirty="0"/>
              <a:t>2</a:t>
            </a:r>
            <a:r>
              <a:rPr lang="nb-NO" sz="2400" dirty="0"/>
              <a:t> </a:t>
            </a:r>
            <a:r>
              <a:rPr lang="nb-NO" sz="2400" dirty="0" err="1"/>
              <a:t>which</a:t>
            </a:r>
            <a:r>
              <a:rPr lang="nb-NO" sz="2400" dirty="0"/>
              <a:t> has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dirty="0" err="1"/>
              <a:t>potential</a:t>
            </a:r>
            <a:r>
              <a:rPr lang="nb-NO" sz="2400" dirty="0"/>
              <a:t> to </a:t>
            </a:r>
            <a:r>
              <a:rPr lang="nb-NO" sz="2400" dirty="0" err="1" smtClean="0"/>
              <a:t>leak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53532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0" y="0"/>
            <a:ext cx="3962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Vertical</a:t>
            </a:r>
            <a:r>
              <a:rPr kumimoji="0" lang="nb-NO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nb-NO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Equilibrium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ekstSylinder 1"/>
          <p:cNvSpPr txBox="1"/>
          <p:nvPr/>
        </p:nvSpPr>
        <p:spPr>
          <a:xfrm>
            <a:off x="114300" y="1143000"/>
            <a:ext cx="8801100" cy="5339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/>
              <a:buChar char="•"/>
            </a:pPr>
            <a:r>
              <a:rPr lang="en-US" dirty="0" err="1" smtClean="0"/>
              <a:t>Dupuit</a:t>
            </a:r>
            <a:r>
              <a:rPr lang="en-US" dirty="0" smtClean="0"/>
              <a:t> [1863] assumption in groundwater flow</a:t>
            </a:r>
          </a:p>
          <a:p>
            <a:pPr marL="285750" indent="-285750">
              <a:spcAft>
                <a:spcPts val="3000"/>
              </a:spcAft>
              <a:buFont typeface="Arial"/>
              <a:buChar char="•"/>
            </a:pPr>
            <a:r>
              <a:rPr lang="en-US" dirty="0" smtClean="0"/>
              <a:t>Assumption of Vertical equilibrium allows partial integration of multiphase flow equations (Dietz [1953], Coats et al [1967, 1971], Martin [1968], Lake [1989], </a:t>
            </a:r>
            <a:r>
              <a:rPr lang="en-US" dirty="0" err="1" smtClean="0"/>
              <a:t>Yortsos</a:t>
            </a:r>
            <a:r>
              <a:rPr lang="en-US" dirty="0" smtClean="0"/>
              <a:t> [1995] </a:t>
            </a:r>
            <a:r>
              <a:rPr lang="en-US" dirty="0" smtClean="0"/>
              <a:t>)</a:t>
            </a:r>
            <a:endParaRPr lang="en-US" dirty="0" smtClean="0"/>
          </a:p>
          <a:p>
            <a:pPr marL="285750" indent="-285750">
              <a:spcAft>
                <a:spcPts val="3000"/>
              </a:spcAft>
              <a:buFont typeface="Arial"/>
              <a:buChar char="•"/>
            </a:pPr>
            <a:r>
              <a:rPr lang="en-US" dirty="0" smtClean="0"/>
              <a:t>VE-module implemented in Eclipse in the early eighties to study gas flow in the Troll-field</a:t>
            </a:r>
          </a:p>
          <a:p>
            <a:pPr marL="285750" indent="-285750">
              <a:spcAft>
                <a:spcPts val="3000"/>
              </a:spcAft>
              <a:buFont typeface="Arial"/>
              <a:buChar char="•"/>
            </a:pPr>
            <a:r>
              <a:rPr lang="en-US" dirty="0" smtClean="0"/>
              <a:t>VE-formulations have recently become popular to investigate CO</a:t>
            </a:r>
            <a:r>
              <a:rPr lang="en-US" baseline="-25000" dirty="0" smtClean="0"/>
              <a:t>2</a:t>
            </a:r>
            <a:r>
              <a:rPr lang="en-US" dirty="0" smtClean="0"/>
              <a:t>-storage efficiency in saline </a:t>
            </a:r>
            <a:r>
              <a:rPr lang="en-US" dirty="0" err="1" smtClean="0"/>
              <a:t>aquifers,e.g</a:t>
            </a:r>
            <a:r>
              <a:rPr lang="en-US" dirty="0" smtClean="0"/>
              <a:t>., (</a:t>
            </a:r>
            <a:r>
              <a:rPr lang="en-US" dirty="0" err="1" smtClean="0"/>
              <a:t>Nordbotten</a:t>
            </a:r>
            <a:r>
              <a:rPr lang="en-US" dirty="0" smtClean="0"/>
              <a:t> et al [2006, 2010], </a:t>
            </a:r>
            <a:r>
              <a:rPr lang="en-US" dirty="0" err="1" smtClean="0"/>
              <a:t>Hesse</a:t>
            </a:r>
            <a:r>
              <a:rPr lang="en-US" dirty="0" smtClean="0"/>
              <a:t> et al [2008], </a:t>
            </a:r>
            <a:r>
              <a:rPr lang="en-US" dirty="0" err="1" smtClean="0"/>
              <a:t>Gasda</a:t>
            </a:r>
            <a:r>
              <a:rPr lang="en-US" dirty="0" smtClean="0"/>
              <a:t> et al [2008, 2009,2011], </a:t>
            </a:r>
            <a:r>
              <a:rPr lang="en-US" dirty="0" err="1" smtClean="0"/>
              <a:t>Juanes</a:t>
            </a:r>
            <a:r>
              <a:rPr lang="en-US" dirty="0" smtClean="0"/>
              <a:t> et al [ 2008, 2009])</a:t>
            </a:r>
          </a:p>
          <a:p>
            <a:pPr marL="285750" indent="-285750">
              <a:spcAft>
                <a:spcPts val="3000"/>
              </a:spcAft>
              <a:buFont typeface="Arial"/>
              <a:buChar char="•"/>
            </a:pPr>
            <a:r>
              <a:rPr lang="en-US" dirty="0"/>
              <a:t>Because of large density difference between supercritical CO</a:t>
            </a:r>
            <a:r>
              <a:rPr lang="en-US" baseline="-25000" dirty="0"/>
              <a:t>2 </a:t>
            </a:r>
            <a:r>
              <a:rPr lang="en-US" dirty="0"/>
              <a:t>and </a:t>
            </a:r>
            <a:r>
              <a:rPr lang="en-US" dirty="0" smtClean="0"/>
              <a:t>brine,  </a:t>
            </a:r>
            <a:r>
              <a:rPr lang="en-US" dirty="0"/>
              <a:t>and large lateral to vertical aspect ratio, flow will segregate rapidly to establish a vertical </a:t>
            </a:r>
            <a:r>
              <a:rPr lang="en-US" dirty="0" smtClean="0"/>
              <a:t>equilibrium in pressure</a:t>
            </a:r>
            <a:endParaRPr lang="en-US" dirty="0"/>
          </a:p>
          <a:p>
            <a:pPr>
              <a:spcAft>
                <a:spcPts val="300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532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0" y="0"/>
            <a:ext cx="39624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Simplified</a:t>
            </a:r>
            <a:r>
              <a:rPr kumimoji="0" lang="nb-NO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nb-NO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Plassholder for lysbildenummer 13"/>
          <p:cNvSpPr>
            <a:spLocks noGrp="1"/>
          </p:cNvSpPr>
          <p:nvPr>
            <p:ph type="sldNum" sz="quarter" idx="12"/>
          </p:nvPr>
        </p:nvSpPr>
        <p:spPr>
          <a:xfrm>
            <a:off x="62484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38200" y="1219200"/>
            <a:ext cx="4114800" cy="2362200"/>
            <a:chOff x="475013" y="1405775"/>
            <a:chExt cx="7716537" cy="4149459"/>
          </a:xfrm>
        </p:grpSpPr>
        <p:sp>
          <p:nvSpPr>
            <p:cNvPr id="8" name="Rectangle 7"/>
            <p:cNvSpPr/>
            <p:nvPr/>
          </p:nvSpPr>
          <p:spPr>
            <a:xfrm>
              <a:off x="475013" y="1405775"/>
              <a:ext cx="7716537" cy="414945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/>
            </a:p>
          </p:txBody>
        </p:sp>
        <p:sp>
          <p:nvSpPr>
            <p:cNvPr id="9" name="Freeform 8"/>
            <p:cNvSpPr/>
            <p:nvPr/>
          </p:nvSpPr>
          <p:spPr>
            <a:xfrm>
              <a:off x="660728" y="3947050"/>
              <a:ext cx="7319490" cy="1261340"/>
            </a:xfrm>
            <a:custGeom>
              <a:avLst/>
              <a:gdLst>
                <a:gd name="connsiteX0" fmla="*/ 0 w 7319490"/>
                <a:gd name="connsiteY0" fmla="*/ 1261340 h 1261340"/>
                <a:gd name="connsiteX1" fmla="*/ 1287132 w 7319490"/>
                <a:gd name="connsiteY1" fmla="*/ 1038246 h 1261340"/>
                <a:gd name="connsiteX2" fmla="*/ 2668653 w 7319490"/>
                <a:gd name="connsiteY2" fmla="*/ 935280 h 1261340"/>
                <a:gd name="connsiteX3" fmla="*/ 4573609 w 7319490"/>
                <a:gd name="connsiteY3" fmla="*/ 360383 h 1261340"/>
                <a:gd name="connsiteX4" fmla="*/ 6324108 w 7319490"/>
                <a:gd name="connsiteY4" fmla="*/ 154450 h 1261340"/>
                <a:gd name="connsiteX5" fmla="*/ 7319490 w 7319490"/>
                <a:gd name="connsiteY5" fmla="*/ 0 h 1261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19490" h="1261340">
                  <a:moveTo>
                    <a:pt x="0" y="1261340"/>
                  </a:moveTo>
                  <a:cubicBezTo>
                    <a:pt x="421178" y="1176964"/>
                    <a:pt x="842357" y="1092589"/>
                    <a:pt x="1287132" y="1038246"/>
                  </a:cubicBezTo>
                  <a:cubicBezTo>
                    <a:pt x="1731907" y="983903"/>
                    <a:pt x="2120907" y="1048257"/>
                    <a:pt x="2668653" y="935280"/>
                  </a:cubicBezTo>
                  <a:cubicBezTo>
                    <a:pt x="3216399" y="822303"/>
                    <a:pt x="3964367" y="490521"/>
                    <a:pt x="4573609" y="360383"/>
                  </a:cubicBezTo>
                  <a:cubicBezTo>
                    <a:pt x="5182851" y="230245"/>
                    <a:pt x="5866461" y="214514"/>
                    <a:pt x="6324108" y="154450"/>
                  </a:cubicBezTo>
                  <a:cubicBezTo>
                    <a:pt x="6781755" y="94386"/>
                    <a:pt x="7319490" y="0"/>
                    <a:pt x="7319490" y="0"/>
                  </a:cubicBezTo>
                </a:path>
              </a:pathLst>
            </a:custGeom>
            <a:ln w="38100" cap="flat" cmpd="sng" algn="ctr">
              <a:solidFill>
                <a:srgbClr val="948A5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26404" y="2045029"/>
              <a:ext cx="5384502" cy="2511240"/>
            </a:xfrm>
            <a:custGeom>
              <a:avLst/>
              <a:gdLst>
                <a:gd name="connsiteX0" fmla="*/ 0 w 5384502"/>
                <a:gd name="connsiteY0" fmla="*/ 795130 h 2511239"/>
                <a:gd name="connsiteX1" fmla="*/ 334655 w 5384502"/>
                <a:gd name="connsiteY1" fmla="*/ 795130 h 2511239"/>
                <a:gd name="connsiteX2" fmla="*/ 832346 w 5384502"/>
                <a:gd name="connsiteY2" fmla="*/ 649261 h 2511239"/>
                <a:gd name="connsiteX3" fmla="*/ 1235647 w 5384502"/>
                <a:gd name="connsiteY3" fmla="*/ 640680 h 2511239"/>
                <a:gd name="connsiteX4" fmla="*/ 1999345 w 5384502"/>
                <a:gd name="connsiteY4" fmla="*/ 417586 h 2511239"/>
                <a:gd name="connsiteX5" fmla="*/ 2522779 w 5384502"/>
                <a:gd name="connsiteY5" fmla="*/ 417586 h 2511239"/>
                <a:gd name="connsiteX6" fmla="*/ 2960404 w 5384502"/>
                <a:gd name="connsiteY6" fmla="*/ 323200 h 2511239"/>
                <a:gd name="connsiteX7" fmla="*/ 3346543 w 5384502"/>
                <a:gd name="connsiteY7" fmla="*/ 185912 h 2511239"/>
                <a:gd name="connsiteX8" fmla="*/ 3818492 w 5384502"/>
                <a:gd name="connsiteY8" fmla="*/ 185912 h 2511239"/>
                <a:gd name="connsiteX9" fmla="*/ 4599352 w 5384502"/>
                <a:gd name="connsiteY9" fmla="*/ 40042 h 2511239"/>
                <a:gd name="connsiteX10" fmla="*/ 5268660 w 5384502"/>
                <a:gd name="connsiteY10" fmla="*/ 5720 h 2511239"/>
                <a:gd name="connsiteX11" fmla="*/ 5294403 w 5384502"/>
                <a:gd name="connsiteY11" fmla="*/ 5720 h 2511239"/>
                <a:gd name="connsiteX12" fmla="*/ 4479219 w 5384502"/>
                <a:gd name="connsiteY12" fmla="*/ 245975 h 2511239"/>
                <a:gd name="connsiteX13" fmla="*/ 3346543 w 5384502"/>
                <a:gd name="connsiteY13" fmla="*/ 1361446 h 2511239"/>
                <a:gd name="connsiteX14" fmla="*/ 42905 w 5384502"/>
                <a:gd name="connsiteY14" fmla="*/ 2511239 h 2511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384502" h="2511239">
                  <a:moveTo>
                    <a:pt x="0" y="795130"/>
                  </a:moveTo>
                  <a:cubicBezTo>
                    <a:pt x="97965" y="807285"/>
                    <a:pt x="195931" y="819441"/>
                    <a:pt x="334655" y="795130"/>
                  </a:cubicBezTo>
                  <a:cubicBezTo>
                    <a:pt x="473379" y="770819"/>
                    <a:pt x="682181" y="675003"/>
                    <a:pt x="832346" y="649261"/>
                  </a:cubicBezTo>
                  <a:cubicBezTo>
                    <a:pt x="982511" y="623519"/>
                    <a:pt x="1041147" y="679293"/>
                    <a:pt x="1235647" y="640680"/>
                  </a:cubicBezTo>
                  <a:cubicBezTo>
                    <a:pt x="1430147" y="602068"/>
                    <a:pt x="1784823" y="454768"/>
                    <a:pt x="1999345" y="417586"/>
                  </a:cubicBezTo>
                  <a:cubicBezTo>
                    <a:pt x="2213867" y="380404"/>
                    <a:pt x="2362603" y="433317"/>
                    <a:pt x="2522779" y="417586"/>
                  </a:cubicBezTo>
                  <a:cubicBezTo>
                    <a:pt x="2682955" y="401855"/>
                    <a:pt x="2823110" y="361812"/>
                    <a:pt x="2960404" y="323200"/>
                  </a:cubicBezTo>
                  <a:cubicBezTo>
                    <a:pt x="3097698" y="284588"/>
                    <a:pt x="3203528" y="208793"/>
                    <a:pt x="3346543" y="185912"/>
                  </a:cubicBezTo>
                  <a:cubicBezTo>
                    <a:pt x="3489558" y="163031"/>
                    <a:pt x="3609691" y="210224"/>
                    <a:pt x="3818492" y="185912"/>
                  </a:cubicBezTo>
                  <a:cubicBezTo>
                    <a:pt x="4027293" y="161600"/>
                    <a:pt x="4357657" y="70074"/>
                    <a:pt x="4599352" y="40042"/>
                  </a:cubicBezTo>
                  <a:cubicBezTo>
                    <a:pt x="4841047" y="10010"/>
                    <a:pt x="5152818" y="11440"/>
                    <a:pt x="5268660" y="5720"/>
                  </a:cubicBezTo>
                  <a:cubicBezTo>
                    <a:pt x="5384502" y="0"/>
                    <a:pt x="5294403" y="5720"/>
                    <a:pt x="5294403" y="5720"/>
                  </a:cubicBezTo>
                  <a:cubicBezTo>
                    <a:pt x="5162830" y="45762"/>
                    <a:pt x="4803862" y="20021"/>
                    <a:pt x="4479219" y="245975"/>
                  </a:cubicBezTo>
                  <a:cubicBezTo>
                    <a:pt x="4154576" y="471929"/>
                    <a:pt x="4085929" y="983902"/>
                    <a:pt x="3346543" y="1361446"/>
                  </a:cubicBezTo>
                  <a:cubicBezTo>
                    <a:pt x="2607157" y="1738990"/>
                    <a:pt x="42905" y="2511239"/>
                    <a:pt x="42905" y="2511239"/>
                  </a:cubicBezTo>
                </a:path>
              </a:pathLst>
            </a:custGeom>
            <a:solidFill>
              <a:srgbClr val="FAC090"/>
            </a:solidFill>
            <a:ln>
              <a:solidFill>
                <a:schemeClr val="accent1">
                  <a:alpha val="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790544" y="2036450"/>
              <a:ext cx="4211782" cy="1437241"/>
            </a:xfrm>
            <a:custGeom>
              <a:avLst/>
              <a:gdLst>
                <a:gd name="connsiteX0" fmla="*/ 28603 w 4211782"/>
                <a:gd name="connsiteY0" fmla="*/ 640680 h 1437241"/>
                <a:gd name="connsiteX1" fmla="*/ 723654 w 4211782"/>
                <a:gd name="connsiteY1" fmla="*/ 426166 h 1437241"/>
                <a:gd name="connsiteX2" fmla="*/ 1212764 w 4211782"/>
                <a:gd name="connsiteY2" fmla="*/ 409005 h 1437241"/>
                <a:gd name="connsiteX3" fmla="*/ 1410124 w 4211782"/>
                <a:gd name="connsiteY3" fmla="*/ 409005 h 1437241"/>
                <a:gd name="connsiteX4" fmla="*/ 1916396 w 4211782"/>
                <a:gd name="connsiteY4" fmla="*/ 263136 h 1437241"/>
                <a:gd name="connsiteX5" fmla="*/ 2268212 w 4211782"/>
                <a:gd name="connsiteY5" fmla="*/ 168750 h 1437241"/>
                <a:gd name="connsiteX6" fmla="*/ 2654352 w 4211782"/>
                <a:gd name="connsiteY6" fmla="*/ 194492 h 1437241"/>
                <a:gd name="connsiteX7" fmla="*/ 3357984 w 4211782"/>
                <a:gd name="connsiteY7" fmla="*/ 48622 h 1437241"/>
                <a:gd name="connsiteX8" fmla="*/ 4053035 w 4211782"/>
                <a:gd name="connsiteY8" fmla="*/ 5720 h 1437241"/>
                <a:gd name="connsiteX9" fmla="*/ 4156006 w 4211782"/>
                <a:gd name="connsiteY9" fmla="*/ 14300 h 1437241"/>
                <a:gd name="connsiteX10" fmla="*/ 3718381 w 4211782"/>
                <a:gd name="connsiteY10" fmla="*/ 82944 h 1437241"/>
                <a:gd name="connsiteX11" fmla="*/ 3306499 w 4211782"/>
                <a:gd name="connsiteY11" fmla="*/ 263136 h 1437241"/>
                <a:gd name="connsiteX12" fmla="*/ 2705837 w 4211782"/>
                <a:gd name="connsiteY12" fmla="*/ 1026804 h 1437241"/>
                <a:gd name="connsiteX13" fmla="*/ 2173822 w 4211782"/>
                <a:gd name="connsiteY13" fmla="*/ 1378607 h 1437241"/>
                <a:gd name="connsiteX14" fmla="*/ 1864911 w 4211782"/>
                <a:gd name="connsiteY14" fmla="*/ 1378607 h 1437241"/>
                <a:gd name="connsiteX15" fmla="*/ 1478771 w 4211782"/>
                <a:gd name="connsiteY15" fmla="*/ 1232737 h 1437241"/>
                <a:gd name="connsiteX16" fmla="*/ 552036 w 4211782"/>
                <a:gd name="connsiteY16" fmla="*/ 717905 h 1437241"/>
                <a:gd name="connsiteX17" fmla="*/ 28603 w 4211782"/>
                <a:gd name="connsiteY17" fmla="*/ 640680 h 143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11782" h="1437241">
                  <a:moveTo>
                    <a:pt x="28603" y="640680"/>
                  </a:moveTo>
                  <a:cubicBezTo>
                    <a:pt x="57206" y="592057"/>
                    <a:pt x="526294" y="464778"/>
                    <a:pt x="723654" y="426166"/>
                  </a:cubicBezTo>
                  <a:cubicBezTo>
                    <a:pt x="921014" y="387554"/>
                    <a:pt x="1098352" y="411865"/>
                    <a:pt x="1212764" y="409005"/>
                  </a:cubicBezTo>
                  <a:cubicBezTo>
                    <a:pt x="1327176" y="406145"/>
                    <a:pt x="1292852" y="433317"/>
                    <a:pt x="1410124" y="409005"/>
                  </a:cubicBezTo>
                  <a:cubicBezTo>
                    <a:pt x="1527396" y="384694"/>
                    <a:pt x="1773381" y="303178"/>
                    <a:pt x="1916396" y="263136"/>
                  </a:cubicBezTo>
                  <a:cubicBezTo>
                    <a:pt x="2059411" y="223094"/>
                    <a:pt x="2145219" y="180191"/>
                    <a:pt x="2268212" y="168750"/>
                  </a:cubicBezTo>
                  <a:cubicBezTo>
                    <a:pt x="2391205" y="157309"/>
                    <a:pt x="2472723" y="214513"/>
                    <a:pt x="2654352" y="194492"/>
                  </a:cubicBezTo>
                  <a:cubicBezTo>
                    <a:pt x="2835981" y="174471"/>
                    <a:pt x="3124870" y="80084"/>
                    <a:pt x="3357984" y="48622"/>
                  </a:cubicBezTo>
                  <a:cubicBezTo>
                    <a:pt x="3591098" y="17160"/>
                    <a:pt x="3920031" y="11440"/>
                    <a:pt x="4053035" y="5720"/>
                  </a:cubicBezTo>
                  <a:cubicBezTo>
                    <a:pt x="4186039" y="0"/>
                    <a:pt x="4211782" y="1429"/>
                    <a:pt x="4156006" y="14300"/>
                  </a:cubicBezTo>
                  <a:cubicBezTo>
                    <a:pt x="4100230" y="27171"/>
                    <a:pt x="3859965" y="41471"/>
                    <a:pt x="3718381" y="82944"/>
                  </a:cubicBezTo>
                  <a:cubicBezTo>
                    <a:pt x="3576797" y="124417"/>
                    <a:pt x="3475256" y="105826"/>
                    <a:pt x="3306499" y="263136"/>
                  </a:cubicBezTo>
                  <a:cubicBezTo>
                    <a:pt x="3137742" y="420446"/>
                    <a:pt x="2894616" y="840892"/>
                    <a:pt x="2705837" y="1026804"/>
                  </a:cubicBezTo>
                  <a:cubicBezTo>
                    <a:pt x="2517058" y="1212716"/>
                    <a:pt x="2313976" y="1319973"/>
                    <a:pt x="2173822" y="1378607"/>
                  </a:cubicBezTo>
                  <a:cubicBezTo>
                    <a:pt x="2033668" y="1437241"/>
                    <a:pt x="1980753" y="1402919"/>
                    <a:pt x="1864911" y="1378607"/>
                  </a:cubicBezTo>
                  <a:cubicBezTo>
                    <a:pt x="1749069" y="1354295"/>
                    <a:pt x="1697584" y="1342854"/>
                    <a:pt x="1478771" y="1232737"/>
                  </a:cubicBezTo>
                  <a:cubicBezTo>
                    <a:pt x="1259959" y="1122620"/>
                    <a:pt x="788010" y="816581"/>
                    <a:pt x="552036" y="717905"/>
                  </a:cubicBezTo>
                  <a:cubicBezTo>
                    <a:pt x="316062" y="619229"/>
                    <a:pt x="0" y="689303"/>
                    <a:pt x="28603" y="640680"/>
                  </a:cubicBezTo>
                  <a:close/>
                </a:path>
              </a:pathLst>
            </a:custGeom>
            <a:solidFill>
              <a:srgbClr val="FF6600"/>
            </a:solidFill>
            <a:ln w="0" cap="flat" cmpd="sng" algn="ctr">
              <a:solidFill>
                <a:srgbClr val="000000">
                  <a:alpha val="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626404" y="1656045"/>
              <a:ext cx="7285167" cy="1184115"/>
            </a:xfrm>
            <a:custGeom>
              <a:avLst/>
              <a:gdLst>
                <a:gd name="connsiteX0" fmla="*/ 0 w 7285167"/>
                <a:gd name="connsiteY0" fmla="*/ 1184115 h 1184115"/>
                <a:gd name="connsiteX1" fmla="*/ 334655 w 7285167"/>
                <a:gd name="connsiteY1" fmla="*/ 1166954 h 1184115"/>
                <a:gd name="connsiteX2" fmla="*/ 823765 w 7285167"/>
                <a:gd name="connsiteY2" fmla="*/ 1029665 h 1184115"/>
                <a:gd name="connsiteX3" fmla="*/ 1261390 w 7285167"/>
                <a:gd name="connsiteY3" fmla="*/ 1003924 h 1184115"/>
                <a:gd name="connsiteX4" fmla="*/ 2007926 w 7285167"/>
                <a:gd name="connsiteY4" fmla="*/ 797991 h 1184115"/>
                <a:gd name="connsiteX5" fmla="*/ 2660073 w 7285167"/>
                <a:gd name="connsiteY5" fmla="*/ 780830 h 1184115"/>
                <a:gd name="connsiteX6" fmla="*/ 3286477 w 7285167"/>
                <a:gd name="connsiteY6" fmla="*/ 574897 h 1184115"/>
                <a:gd name="connsiteX7" fmla="*/ 3904301 w 7285167"/>
                <a:gd name="connsiteY7" fmla="*/ 549155 h 1184115"/>
                <a:gd name="connsiteX8" fmla="*/ 4530705 w 7285167"/>
                <a:gd name="connsiteY8" fmla="*/ 429027 h 1184115"/>
                <a:gd name="connsiteX9" fmla="*/ 5354469 w 7285167"/>
                <a:gd name="connsiteY9" fmla="*/ 360383 h 1184115"/>
                <a:gd name="connsiteX10" fmla="*/ 6058101 w 7285167"/>
                <a:gd name="connsiteY10" fmla="*/ 60064 h 1184115"/>
                <a:gd name="connsiteX11" fmla="*/ 6796057 w 7285167"/>
                <a:gd name="connsiteY11" fmla="*/ 34322 h 1184115"/>
                <a:gd name="connsiteX12" fmla="*/ 7285167 w 7285167"/>
                <a:gd name="connsiteY12" fmla="*/ 0 h 1184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285167" h="1184115">
                  <a:moveTo>
                    <a:pt x="0" y="1184115"/>
                  </a:moveTo>
                  <a:lnTo>
                    <a:pt x="334655" y="1166954"/>
                  </a:lnTo>
                  <a:cubicBezTo>
                    <a:pt x="471949" y="1141212"/>
                    <a:pt x="669309" y="1056837"/>
                    <a:pt x="823765" y="1029665"/>
                  </a:cubicBezTo>
                  <a:cubicBezTo>
                    <a:pt x="978221" y="1002493"/>
                    <a:pt x="1064030" y="1042536"/>
                    <a:pt x="1261390" y="1003924"/>
                  </a:cubicBezTo>
                  <a:cubicBezTo>
                    <a:pt x="1458750" y="965312"/>
                    <a:pt x="1774812" y="835173"/>
                    <a:pt x="2007926" y="797991"/>
                  </a:cubicBezTo>
                  <a:cubicBezTo>
                    <a:pt x="2241040" y="760809"/>
                    <a:pt x="2446981" y="818012"/>
                    <a:pt x="2660073" y="780830"/>
                  </a:cubicBezTo>
                  <a:cubicBezTo>
                    <a:pt x="2873165" y="743648"/>
                    <a:pt x="3079106" y="613509"/>
                    <a:pt x="3286477" y="574897"/>
                  </a:cubicBezTo>
                  <a:cubicBezTo>
                    <a:pt x="3493848" y="536285"/>
                    <a:pt x="3696930" y="573467"/>
                    <a:pt x="3904301" y="549155"/>
                  </a:cubicBezTo>
                  <a:cubicBezTo>
                    <a:pt x="4111672" y="524843"/>
                    <a:pt x="4289010" y="460489"/>
                    <a:pt x="4530705" y="429027"/>
                  </a:cubicBezTo>
                  <a:cubicBezTo>
                    <a:pt x="4772400" y="397565"/>
                    <a:pt x="5099903" y="421877"/>
                    <a:pt x="5354469" y="360383"/>
                  </a:cubicBezTo>
                  <a:cubicBezTo>
                    <a:pt x="5609035" y="298889"/>
                    <a:pt x="5817836" y="114408"/>
                    <a:pt x="6058101" y="60064"/>
                  </a:cubicBezTo>
                  <a:cubicBezTo>
                    <a:pt x="6298366" y="5720"/>
                    <a:pt x="6591546" y="44333"/>
                    <a:pt x="6796057" y="34322"/>
                  </a:cubicBezTo>
                  <a:cubicBezTo>
                    <a:pt x="7000568" y="24311"/>
                    <a:pt x="7142867" y="12155"/>
                    <a:pt x="7285167" y="0"/>
                  </a:cubicBezTo>
                </a:path>
              </a:pathLst>
            </a:custGeom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78590" y="2191070"/>
              <a:ext cx="4624106" cy="2937585"/>
            </a:xfrm>
            <a:custGeom>
              <a:avLst/>
              <a:gdLst>
                <a:gd name="connsiteX0" fmla="*/ 4624106 w 4624106"/>
                <a:gd name="connsiteY0" fmla="*/ 0 h 2937585"/>
                <a:gd name="connsiteX1" fmla="*/ 4275117 w 4624106"/>
                <a:gd name="connsiteY1" fmla="*/ 572005 h 2937585"/>
                <a:gd name="connsiteX2" fmla="*/ 3955210 w 4624106"/>
                <a:gd name="connsiteY2" fmla="*/ 1250655 h 2937585"/>
                <a:gd name="connsiteX3" fmla="*/ 2762831 w 4624106"/>
                <a:gd name="connsiteY3" fmla="*/ 1987475 h 2937585"/>
                <a:gd name="connsiteX4" fmla="*/ 0 w 4624106"/>
                <a:gd name="connsiteY4" fmla="*/ 2937585 h 293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4106" h="2937585">
                  <a:moveTo>
                    <a:pt x="4624106" y="0"/>
                  </a:moveTo>
                  <a:cubicBezTo>
                    <a:pt x="4505353" y="181781"/>
                    <a:pt x="4386600" y="363563"/>
                    <a:pt x="4275117" y="572005"/>
                  </a:cubicBezTo>
                  <a:cubicBezTo>
                    <a:pt x="4163634" y="780447"/>
                    <a:pt x="4207258" y="1014743"/>
                    <a:pt x="3955210" y="1250655"/>
                  </a:cubicBezTo>
                  <a:cubicBezTo>
                    <a:pt x="3703162" y="1486567"/>
                    <a:pt x="3422033" y="1706320"/>
                    <a:pt x="2762831" y="1987475"/>
                  </a:cubicBezTo>
                  <a:cubicBezTo>
                    <a:pt x="2103629" y="2268630"/>
                    <a:pt x="0" y="2937585"/>
                    <a:pt x="0" y="2937585"/>
                  </a:cubicBezTo>
                </a:path>
              </a:pathLst>
            </a:custGeom>
            <a:ln w="635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lvl1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2423355" y="4556269"/>
              <a:ext cx="3877044" cy="652121"/>
            </a:xfrm>
            <a:prstGeom prst="straightConnector1">
              <a:avLst/>
            </a:prstGeom>
            <a:ln>
              <a:solidFill>
                <a:srgbClr val="595959"/>
              </a:solidFill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 flipH="1" flipV="1">
              <a:off x="5333536" y="3012687"/>
              <a:ext cx="1935314" cy="1588"/>
            </a:xfrm>
            <a:prstGeom prst="straightConnector1">
              <a:avLst/>
            </a:prstGeom>
            <a:ln>
              <a:solidFill>
                <a:srgbClr val="595959"/>
              </a:solidFill>
              <a:headEnd type="stealth"/>
              <a:tailEnd type="stealth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8873" y="2840160"/>
              <a:ext cx="1140112" cy="277527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5024" y="5010871"/>
              <a:ext cx="207299" cy="235567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362200" y="2667000"/>
            <a:ext cx="1197764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nb-NO" sz="1400" dirty="0" err="1" smtClean="0"/>
              <a:t>Dissolved</a:t>
            </a:r>
            <a:r>
              <a:rPr lang="nb-NO" sz="1400" dirty="0" smtClean="0"/>
              <a:t> CO</a:t>
            </a:r>
            <a:r>
              <a:rPr lang="nb-NO" sz="1400" baseline="-25000" dirty="0" smtClean="0"/>
              <a:t>2</a:t>
            </a:r>
            <a:endParaRPr lang="nb-NO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2514600" y="1295400"/>
            <a:ext cx="914399" cy="277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1200" dirty="0" smtClean="0"/>
              <a:t>Mobile CO</a:t>
            </a:r>
            <a:r>
              <a:rPr lang="nb-NO" sz="1200" baseline="-25000" dirty="0" smtClean="0"/>
              <a:t>2</a:t>
            </a:r>
            <a:endParaRPr lang="nb-NO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" y="1600200"/>
            <a:ext cx="1109874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b-NO" sz="1400" dirty="0" err="1" smtClean="0"/>
              <a:t>Residual</a:t>
            </a:r>
            <a:r>
              <a:rPr lang="nb-NO" sz="1400" dirty="0" smtClean="0"/>
              <a:t> CO</a:t>
            </a:r>
            <a:r>
              <a:rPr lang="nb-NO" sz="1400" baseline="-25000" dirty="0" smtClean="0"/>
              <a:t>2</a:t>
            </a:r>
            <a:endParaRPr lang="nb-NO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rot="16200000" flipV="1">
            <a:off x="2781300" y="2476500"/>
            <a:ext cx="3048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2628900" y="1790700"/>
            <a:ext cx="4572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H="1">
            <a:off x="647700" y="1943100"/>
            <a:ext cx="5334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562600" y="1219200"/>
            <a:ext cx="3352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nb-NO" b="1" u="sng" dirty="0" err="1" smtClean="0"/>
              <a:t>Assumptions</a:t>
            </a:r>
            <a:r>
              <a:rPr lang="nb-NO" u="sng" dirty="0" smtClean="0"/>
              <a:t>: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nb-NO" dirty="0" err="1" smtClean="0"/>
              <a:t>Gravity</a:t>
            </a:r>
            <a:r>
              <a:rPr lang="nb-NO" dirty="0" smtClean="0"/>
              <a:t> </a:t>
            </a:r>
            <a:r>
              <a:rPr lang="nb-NO" dirty="0" err="1" smtClean="0"/>
              <a:t>segregation</a:t>
            </a:r>
            <a:r>
              <a:rPr lang="nb-NO" dirty="0" smtClean="0"/>
              <a:t> </a:t>
            </a:r>
            <a:r>
              <a:rPr lang="nb-NO" dirty="0" err="1" smtClean="0"/>
              <a:t>occurs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a fast time </a:t>
            </a:r>
            <a:r>
              <a:rPr lang="nb-NO" dirty="0" err="1" smtClean="0"/>
              <a:t>scale</a:t>
            </a:r>
            <a:endParaRPr lang="nb-NO" dirty="0" smtClean="0"/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nb-NO" dirty="0" err="1" smtClean="0"/>
              <a:t>Capillary</a:t>
            </a:r>
            <a:r>
              <a:rPr lang="nb-NO" dirty="0" smtClean="0"/>
              <a:t> and </a:t>
            </a:r>
            <a:r>
              <a:rPr lang="nb-NO" dirty="0" err="1" smtClean="0"/>
              <a:t>gravity</a:t>
            </a:r>
            <a:r>
              <a:rPr lang="nb-NO" dirty="0" smtClean="0"/>
              <a:t> </a:t>
            </a:r>
            <a:r>
              <a:rPr lang="nb-NO" dirty="0" err="1" smtClean="0"/>
              <a:t>forces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</a:t>
            </a:r>
            <a:r>
              <a:rPr lang="nb-NO" dirty="0" err="1" smtClean="0"/>
              <a:t>balanced</a:t>
            </a:r>
            <a:endParaRPr lang="nb-NO" dirty="0" smtClean="0"/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nb-NO" dirty="0" smtClean="0"/>
              <a:t>Fluid </a:t>
            </a:r>
            <a:r>
              <a:rPr lang="nb-NO" dirty="0" err="1" smtClean="0"/>
              <a:t>pressures</a:t>
            </a:r>
            <a:r>
              <a:rPr lang="nb-NO" dirty="0" smtClean="0"/>
              <a:t> </a:t>
            </a:r>
            <a:r>
              <a:rPr lang="nb-NO" dirty="0" err="1" smtClean="0"/>
              <a:t>are</a:t>
            </a:r>
            <a:r>
              <a:rPr lang="nb-NO" dirty="0" smtClean="0"/>
              <a:t> in </a:t>
            </a:r>
            <a:r>
              <a:rPr lang="nb-NO" dirty="0" err="1" smtClean="0"/>
              <a:t>vertical</a:t>
            </a:r>
            <a:r>
              <a:rPr lang="nb-NO" dirty="0" smtClean="0"/>
              <a:t> </a:t>
            </a:r>
            <a:r>
              <a:rPr lang="nb-NO" dirty="0" err="1" smtClean="0"/>
              <a:t>equilibrium</a:t>
            </a:r>
            <a:r>
              <a:rPr lang="nb-NO" dirty="0" smtClean="0"/>
              <a:t>:</a:t>
            </a:r>
            <a:endParaRPr lang="nb-NO" dirty="0"/>
          </a:p>
        </p:txBody>
      </p:sp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5"/>
          <a:srcRect l="-1724" t="-19153" r="-1724" b="-19153"/>
          <a:stretch>
            <a:fillRect/>
          </a:stretch>
        </p:blipFill>
        <p:spPr>
          <a:xfrm>
            <a:off x="5562599" y="3810001"/>
            <a:ext cx="3048001" cy="42435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50" name="Group 49"/>
          <p:cNvGrpSpPr/>
          <p:nvPr/>
        </p:nvGrpSpPr>
        <p:grpSpPr>
          <a:xfrm>
            <a:off x="685800" y="4267200"/>
            <a:ext cx="5105400" cy="2123658"/>
            <a:chOff x="914400" y="4038600"/>
            <a:chExt cx="7580745" cy="3022130"/>
          </a:xfrm>
        </p:grpSpPr>
        <p:sp>
          <p:nvSpPr>
            <p:cNvPr id="51" name="Plassholder for lysbildenummer 13"/>
            <p:cNvSpPr txBox="1">
              <a:spLocks/>
            </p:cNvSpPr>
            <p:nvPr/>
          </p:nvSpPr>
          <p:spPr>
            <a:xfrm>
              <a:off x="6248400" y="6248400"/>
              <a:ext cx="21336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14400" y="4038600"/>
              <a:ext cx="3352801" cy="3022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400"/>
                </a:spcAft>
              </a:pPr>
              <a:r>
                <a:rPr lang="nb-NO" b="1" u="sng" dirty="0" err="1" smtClean="0"/>
                <a:t>Scales</a:t>
              </a:r>
              <a:r>
                <a:rPr lang="nb-NO" u="sng" dirty="0" smtClean="0"/>
                <a:t>:</a:t>
              </a:r>
            </a:p>
            <a:p>
              <a:pPr>
                <a:spcAft>
                  <a:spcPts val="2400"/>
                </a:spcAft>
                <a:buFont typeface="Arial"/>
                <a:buChar char="•"/>
              </a:pPr>
              <a:r>
                <a:rPr lang="nb-NO" dirty="0" smtClean="0"/>
                <a:t> Time:</a:t>
              </a:r>
            </a:p>
            <a:p>
              <a:pPr>
                <a:spcAft>
                  <a:spcPts val="2400"/>
                </a:spcAft>
                <a:buFont typeface="Arial"/>
                <a:buChar char="•"/>
              </a:pPr>
              <a:r>
                <a:rPr lang="nb-NO" dirty="0" smtClean="0"/>
                <a:t> Lateral </a:t>
              </a:r>
              <a:r>
                <a:rPr lang="nb-NO" dirty="0" err="1" smtClean="0"/>
                <a:t>length</a:t>
              </a:r>
              <a:r>
                <a:rPr lang="nb-NO" dirty="0" smtClean="0"/>
                <a:t>:</a:t>
              </a:r>
            </a:p>
            <a:p>
              <a:pPr>
                <a:spcAft>
                  <a:spcPts val="2400"/>
                </a:spcAft>
                <a:buFont typeface="Arial"/>
                <a:buChar char="•"/>
              </a:pPr>
              <a:r>
                <a:rPr lang="nb-NO" dirty="0" err="1" smtClean="0"/>
                <a:t>Vertical</a:t>
              </a:r>
              <a:r>
                <a:rPr lang="nb-NO" dirty="0" smtClean="0"/>
                <a:t> </a:t>
              </a:r>
              <a:r>
                <a:rPr lang="nb-NO" dirty="0" err="1" smtClean="0"/>
                <a:t>length</a:t>
              </a:r>
              <a:r>
                <a:rPr lang="nb-NO" dirty="0" smtClean="0"/>
                <a:t>:</a:t>
              </a:r>
            </a:p>
          </p:txBody>
        </p:sp>
        <p:pic>
          <p:nvPicPr>
            <p:cNvPr id="53" name="Picture 52" descr="latex-image-1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9345" y="5743332"/>
              <a:ext cx="4495800" cy="355600"/>
            </a:xfrm>
            <a:prstGeom prst="rect">
              <a:avLst/>
            </a:prstGeom>
          </p:spPr>
        </p:pic>
        <p:pic>
          <p:nvPicPr>
            <p:cNvPr id="55" name="Picture 54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86200" y="6502400"/>
              <a:ext cx="3644900" cy="355600"/>
            </a:xfrm>
            <a:prstGeom prst="rect">
              <a:avLst/>
            </a:prstGeom>
          </p:spPr>
        </p:pic>
      </p:grpSp>
      <p:pic>
        <p:nvPicPr>
          <p:cNvPr id="3" name="Bild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4876800"/>
            <a:ext cx="20955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8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>
          <a:xfrm>
            <a:off x="6781800" y="57912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1" name="Gruppe 20"/>
          <p:cNvGrpSpPr/>
          <p:nvPr/>
        </p:nvGrpSpPr>
        <p:grpSpPr>
          <a:xfrm>
            <a:off x="533400" y="2514600"/>
            <a:ext cx="3352800" cy="1600200"/>
            <a:chOff x="533400" y="2514600"/>
            <a:chExt cx="3352800" cy="1600200"/>
          </a:xfrm>
        </p:grpSpPr>
        <p:sp>
          <p:nvSpPr>
            <p:cNvPr id="2" name="Avrundet rektangel 1"/>
            <p:cNvSpPr/>
            <p:nvPr/>
          </p:nvSpPr>
          <p:spPr>
            <a:xfrm>
              <a:off x="533400" y="2514600"/>
              <a:ext cx="3352800" cy="1600200"/>
            </a:xfrm>
            <a:prstGeom prst="roundRect">
              <a:avLst/>
            </a:prstGeom>
            <a:gradFill flip="none" rotWithShape="1">
              <a:gsLst>
                <a:gs pos="0">
                  <a:srgbClr val="D9D9D9"/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1" name="Bilde 10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895600"/>
              <a:ext cx="2590800" cy="645604"/>
            </a:xfrm>
            <a:prstGeom prst="rect">
              <a:avLst/>
            </a:prstGeom>
          </p:spPr>
        </p:pic>
        <p:pic>
          <p:nvPicPr>
            <p:cNvPr id="12" name="Bilde 1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3581400"/>
              <a:ext cx="2895600" cy="265191"/>
            </a:xfrm>
            <a:prstGeom prst="rect">
              <a:avLst/>
            </a:prstGeom>
          </p:spPr>
        </p:pic>
        <p:sp>
          <p:nvSpPr>
            <p:cNvPr id="15" name="TekstSylinder 14"/>
            <p:cNvSpPr txBox="1"/>
            <p:nvPr/>
          </p:nvSpPr>
          <p:spPr>
            <a:xfrm>
              <a:off x="1295400" y="2514600"/>
              <a:ext cx="1160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Fine </a:t>
              </a:r>
              <a:r>
                <a:rPr lang="nb-NO" dirty="0" err="1" smtClean="0"/>
                <a:t>scale</a:t>
              </a:r>
              <a:r>
                <a:rPr lang="nb-NO" dirty="0" smtClean="0"/>
                <a:t>:</a:t>
              </a:r>
              <a:endParaRPr lang="nb-NO" dirty="0"/>
            </a:p>
          </p:txBody>
        </p:sp>
      </p:grpSp>
      <p:pic>
        <p:nvPicPr>
          <p:cNvPr id="25" name="Picture 41"/>
          <p:cNvPicPr>
            <a:picLocks noChangeAspect="1"/>
          </p:cNvPicPr>
          <p:nvPr/>
        </p:nvPicPr>
        <p:blipFill>
          <a:blip r:embed="rId6"/>
          <a:srcRect l="10622" r="12271"/>
          <a:stretch>
            <a:fillRect/>
          </a:stretch>
        </p:blipFill>
        <p:spPr>
          <a:xfrm>
            <a:off x="6934200" y="533400"/>
            <a:ext cx="1814810" cy="2784267"/>
          </a:xfrm>
          <a:prstGeom prst="rect">
            <a:avLst/>
          </a:prstGeom>
        </p:spPr>
      </p:pic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204458"/>
              </p:ext>
            </p:extLst>
          </p:nvPr>
        </p:nvGraphicFramePr>
        <p:xfrm>
          <a:off x="5029200" y="3352800"/>
          <a:ext cx="3695700" cy="2628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Regneark" r:id="rId7" imgW="22860000" imgH="16256000" progId="Excel.Sheet.8">
                  <p:embed/>
                </p:oleObj>
              </mc:Choice>
              <mc:Fallback>
                <p:oleObj name="Regneark" r:id="rId7" imgW="22860000" imgH="162560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29200" y="3352800"/>
                        <a:ext cx="3695700" cy="2628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itle 1"/>
          <p:cNvSpPr txBox="1">
            <a:spLocks/>
          </p:cNvSpPr>
          <p:nvPr/>
        </p:nvSpPr>
        <p:spPr>
          <a:xfrm>
            <a:off x="228600" y="762000"/>
            <a:ext cx="2743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VE-</a:t>
            </a:r>
            <a:r>
              <a:rPr kumimoji="0" lang="nb-NO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upscaling</a:t>
            </a: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9859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Jan Nordbotten\My Dropbox\matematisk.nmajn\uib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096000"/>
            <a:ext cx="533400" cy="5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>
          <a:xfrm>
            <a:off x="6781800" y="57912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21" name="Gruppe 20"/>
          <p:cNvGrpSpPr/>
          <p:nvPr/>
        </p:nvGrpSpPr>
        <p:grpSpPr>
          <a:xfrm>
            <a:off x="533400" y="2514600"/>
            <a:ext cx="3352800" cy="1600200"/>
            <a:chOff x="533400" y="2514600"/>
            <a:chExt cx="3352800" cy="1600200"/>
          </a:xfrm>
        </p:grpSpPr>
        <p:sp>
          <p:nvSpPr>
            <p:cNvPr id="2" name="Avrundet rektangel 1"/>
            <p:cNvSpPr/>
            <p:nvPr/>
          </p:nvSpPr>
          <p:spPr>
            <a:xfrm>
              <a:off x="533400" y="2514600"/>
              <a:ext cx="3352800" cy="1600200"/>
            </a:xfrm>
            <a:prstGeom prst="roundRect">
              <a:avLst/>
            </a:prstGeom>
            <a:gradFill flip="none" rotWithShape="1">
              <a:gsLst>
                <a:gs pos="0">
                  <a:srgbClr val="D9D9D9"/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1" name="Bilde 10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2895600"/>
              <a:ext cx="2590800" cy="645604"/>
            </a:xfrm>
            <a:prstGeom prst="rect">
              <a:avLst/>
            </a:prstGeom>
          </p:spPr>
        </p:pic>
        <p:pic>
          <p:nvPicPr>
            <p:cNvPr id="12" name="Bilde 1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3581400"/>
              <a:ext cx="2895600" cy="265191"/>
            </a:xfrm>
            <a:prstGeom prst="rect">
              <a:avLst/>
            </a:prstGeom>
          </p:spPr>
        </p:pic>
        <p:sp>
          <p:nvSpPr>
            <p:cNvPr id="15" name="TekstSylinder 14"/>
            <p:cNvSpPr txBox="1"/>
            <p:nvPr/>
          </p:nvSpPr>
          <p:spPr>
            <a:xfrm>
              <a:off x="1295400" y="2514600"/>
              <a:ext cx="1160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Fine </a:t>
              </a:r>
              <a:r>
                <a:rPr lang="nb-NO" dirty="0" err="1" smtClean="0"/>
                <a:t>scale</a:t>
              </a:r>
              <a:r>
                <a:rPr lang="nb-NO" dirty="0" smtClean="0"/>
                <a:t>:</a:t>
              </a:r>
              <a:endParaRPr lang="nb-NO" dirty="0"/>
            </a:p>
          </p:txBody>
        </p:sp>
      </p:grpSp>
      <p:pic>
        <p:nvPicPr>
          <p:cNvPr id="25" name="Picture 41"/>
          <p:cNvPicPr>
            <a:picLocks noChangeAspect="1"/>
          </p:cNvPicPr>
          <p:nvPr/>
        </p:nvPicPr>
        <p:blipFill>
          <a:blip r:embed="rId6"/>
          <a:srcRect l="10622" r="12271"/>
          <a:stretch>
            <a:fillRect/>
          </a:stretch>
        </p:blipFill>
        <p:spPr>
          <a:xfrm>
            <a:off x="6934200" y="533400"/>
            <a:ext cx="1814810" cy="2784267"/>
          </a:xfrm>
          <a:prstGeom prst="rect">
            <a:avLst/>
          </a:prstGeom>
        </p:spPr>
      </p:pic>
      <p:graphicFrame>
        <p:nvGraphicFramePr>
          <p:cNvPr id="26" name="Objek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371271"/>
              </p:ext>
            </p:extLst>
          </p:nvPr>
        </p:nvGraphicFramePr>
        <p:xfrm>
          <a:off x="5029200" y="3352800"/>
          <a:ext cx="3695700" cy="2628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Regneark" r:id="rId7" imgW="22860000" imgH="16256000" progId="Excel.Sheet.8">
                  <p:embed/>
                </p:oleObj>
              </mc:Choice>
              <mc:Fallback>
                <p:oleObj name="Regneark" r:id="rId7" imgW="22860000" imgH="1625600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029200" y="3352800"/>
                        <a:ext cx="3695700" cy="2628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itle 1"/>
          <p:cNvSpPr txBox="1">
            <a:spLocks/>
          </p:cNvSpPr>
          <p:nvPr/>
        </p:nvSpPr>
        <p:spPr>
          <a:xfrm>
            <a:off x="228600" y="762000"/>
            <a:ext cx="2743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VE-</a:t>
            </a:r>
            <a:r>
              <a:rPr kumimoji="0" lang="nb-NO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upscaling</a:t>
            </a:r>
            <a:r>
              <a:rPr kumimoji="0" lang="nb-NO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4" name="Gruppe 13"/>
          <p:cNvGrpSpPr/>
          <p:nvPr/>
        </p:nvGrpSpPr>
        <p:grpSpPr>
          <a:xfrm>
            <a:off x="2971800" y="457200"/>
            <a:ext cx="3962400" cy="1600200"/>
            <a:chOff x="2971800" y="457200"/>
            <a:chExt cx="3962400" cy="1600200"/>
          </a:xfrm>
        </p:grpSpPr>
        <p:sp>
          <p:nvSpPr>
            <p:cNvPr id="16" name="Avrundet rektangel 15"/>
            <p:cNvSpPr/>
            <p:nvPr/>
          </p:nvSpPr>
          <p:spPr>
            <a:xfrm>
              <a:off x="2971800" y="457200"/>
              <a:ext cx="3962400" cy="1600200"/>
            </a:xfrm>
            <a:prstGeom prst="roundRect">
              <a:avLst/>
            </a:prstGeom>
            <a:gradFill flip="none" rotWithShape="1">
              <a:gsLst>
                <a:gs pos="0">
                  <a:srgbClr val="D9D9D9"/>
                </a:gs>
                <a:gs pos="100000">
                  <a:schemeClr val="bg2"/>
                </a:gs>
              </a:gsLst>
              <a:path path="rect">
                <a:fillToRect l="100000" t="100000"/>
              </a:path>
              <a:tileRect r="-100000" b="-100000"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7" name="Bilde 16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1066800"/>
              <a:ext cx="3031484" cy="256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Bilde 17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447800"/>
              <a:ext cx="3200400" cy="273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TekstSylinder 18"/>
            <p:cNvSpPr txBox="1"/>
            <p:nvPr/>
          </p:nvSpPr>
          <p:spPr>
            <a:xfrm>
              <a:off x="3200400" y="533400"/>
              <a:ext cx="14493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err="1" smtClean="0"/>
                <a:t>Assumptions</a:t>
              </a:r>
              <a:r>
                <a:rPr lang="nb-NO" dirty="0" smtClean="0"/>
                <a:t>:</a:t>
              </a:r>
              <a:endParaRPr lang="nb-NO" dirty="0"/>
            </a:p>
          </p:txBody>
        </p:sp>
      </p:grpSp>
      <p:sp>
        <p:nvSpPr>
          <p:cNvPr id="6" name="Pil høyre 5"/>
          <p:cNvSpPr/>
          <p:nvPr/>
        </p:nvSpPr>
        <p:spPr>
          <a:xfrm rot="19939694">
            <a:off x="1981200" y="1981200"/>
            <a:ext cx="838200" cy="332232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4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13792</TotalTime>
  <Words>1359</Words>
  <Application>Microsoft Macintosh PowerPoint</Application>
  <PresentationFormat>Skjermfremvisning (4:3)</PresentationFormat>
  <Paragraphs>302</Paragraphs>
  <Slides>48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48</vt:i4>
      </vt:variant>
    </vt:vector>
  </HeadingPairs>
  <TitlesOfParts>
    <vt:vector size="50" baseType="lpstr">
      <vt:lpstr>Office Theme</vt:lpstr>
      <vt:lpstr>Regneark</vt:lpstr>
      <vt:lpstr>CO2-migration:  Effects and upscaling of caprock topography </vt:lpstr>
      <vt:lpstr>PowerPoint-presentasjon</vt:lpstr>
      <vt:lpstr>Overview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Structural Trapping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Structural Trapping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Effective vs Resolved Models</vt:lpstr>
      <vt:lpstr>Effective vs Resolved Models</vt:lpstr>
      <vt:lpstr>Effective vs Resolved Models</vt:lpstr>
      <vt:lpstr>Tip Speed Comparison</vt:lpstr>
      <vt:lpstr>Effective Model Comparison</vt:lpstr>
      <vt:lpstr>Discussion</vt:lpstr>
      <vt:lpstr>PowerPoint-presentasjon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Undergrunnen som Ressurs - Energikilde, vannkilde og deponi</dc:title>
  <dc:creator>Jan Nordbotten</dc:creator>
  <cp:lastModifiedBy>Helge K. Dahle</cp:lastModifiedBy>
  <cp:revision>170</cp:revision>
  <dcterms:created xsi:type="dcterms:W3CDTF">2011-09-26T12:02:20Z</dcterms:created>
  <dcterms:modified xsi:type="dcterms:W3CDTF">2011-10-03T10:27:51Z</dcterms:modified>
</cp:coreProperties>
</file>